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67" r:id="rId5"/>
    <p:sldId id="271" r:id="rId6"/>
    <p:sldId id="263" r:id="rId7"/>
    <p:sldId id="264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DYYwUYSq1Kipl/VEFUEzg==" hashData="ZAs79qlkKNJK+Um6uOxvMZK7Oahwy/w5MMvcuogFPOpNdCSk52zU/i/zvfXRhlJJ30jagCAxE2HmdA3i2zd8N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1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D974C4-8DC9-4AB4-A58B-E387A6AC6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" y="429"/>
            <a:ext cx="12190474" cy="68571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745C1EA-7D14-4B80-BB93-09F39CE418D8}"/>
              </a:ext>
            </a:extLst>
          </p:cNvPr>
          <p:cNvGrpSpPr/>
          <p:nvPr userDrawn="1"/>
        </p:nvGrpSpPr>
        <p:grpSpPr>
          <a:xfrm>
            <a:off x="0" y="2085810"/>
            <a:ext cx="12192002" cy="3310649"/>
            <a:chOff x="0" y="3067665"/>
            <a:chExt cx="12192002" cy="2473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6362FBF-EA85-4989-A574-E13D813C9F79}"/>
                </a:ext>
              </a:extLst>
            </p:cNvPr>
            <p:cNvSpPr/>
            <p:nvPr/>
          </p:nvSpPr>
          <p:spPr>
            <a:xfrm rot="16200000" flipH="1">
              <a:off x="5882146" y="-2814481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252677A-A73F-4C65-B0ED-351694F61617}"/>
                </a:ext>
              </a:extLst>
            </p:cNvPr>
            <p:cNvSpPr/>
            <p:nvPr/>
          </p:nvSpPr>
          <p:spPr>
            <a:xfrm rot="5400000" flipH="1">
              <a:off x="5882148" y="-768847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11" name="Picture 10" descr="A picture containing water&#10;&#10;Description automatically generated">
              <a:extLst>
                <a:ext uri="{FF2B5EF4-FFF2-40B4-BE49-F238E27FC236}">
                  <a16:creationId xmlns:a16="http://schemas.microsoft.com/office/drawing/2014/main" xmlns="" id="{C4773157-2755-48DE-99F8-D0D90272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36228"/>
              <a:ext cx="12192000" cy="180283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7D1ED8-5B24-4255-B39F-3A5DA9C9F841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8C3AF0-E99A-45FC-9BCE-2DA3C43887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FD9641A-952A-4712-B9B0-CB7EBF95FB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5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0395D1-0D1B-4440-A507-87771A421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68729E-AE0D-4919-BADA-763A67429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713194-B40D-47A2-8B1F-8551FB60A5F2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24D1C4-6AF0-4BC1-BA64-71016F4BE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9BC4E-E040-4E1D-A9C1-F5F5E6150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7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B27C2-2923-4146-80B8-AC6FBA52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9794F-D798-4DE5-AEAC-A7E14626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584820-1010-44F2-8C28-B20214AD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9F7411-C456-4E92-BE25-87D75D5E613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FC320-AFF9-448A-8439-E47D9BA2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99E24-D5D1-497B-A99A-4D23D903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7FEEB-3CFF-4200-B346-5B3A31195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amss.com/product/camss-20tac2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amss.com/product/customize-20tac20-shelter-system/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camss.com/product/camss-20tac20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ss.com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8367A-723A-44BE-862F-9A6F95F0C56C}"/>
              </a:ext>
            </a:extLst>
          </p:cNvPr>
          <p:cNvSpPr txBox="1"/>
          <p:nvPr/>
        </p:nvSpPr>
        <p:spPr>
          <a:xfrm>
            <a:off x="0" y="329783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CAMSS20TAC20</a:t>
            </a: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System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262FDA1A-DEE0-497B-994A-664C9C0B33BA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37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650136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CAMSS20TAC Shelter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908444" y="1822560"/>
            <a:ext cx="46114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member of the 20TAC family      of rapid deployment shelters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20’W x 20’L x 9’4” 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square feet of usable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in 4 minutes with         a trained four-person crew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 and durable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Rigorous military testing in   extreme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one-piece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One-piece bundle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642B498-A017-41B2-916E-0A05C3EC4A3A}"/>
              </a:ext>
            </a:extLst>
          </p:cNvPr>
          <p:cNvSpPr/>
          <p:nvPr/>
        </p:nvSpPr>
        <p:spPr>
          <a:xfrm>
            <a:off x="1076633" y="5604387"/>
            <a:ext cx="6017341" cy="899652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1170C5-B83C-4F49-A70E-E01CC0FF7CB1}"/>
              </a:ext>
            </a:extLst>
          </p:cNvPr>
          <p:cNvSpPr/>
          <p:nvPr/>
        </p:nvSpPr>
        <p:spPr>
          <a:xfrm>
            <a:off x="1458069" y="5744186"/>
            <a:ext cx="54638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our CAMSS20TAC20, click</a:t>
            </a:r>
          </a:p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http://www.camss.com/product/camss-20tac20/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xmlns="" id="{4CB9CF90-8157-4A6B-89AB-AA80D9825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29" y="1614949"/>
            <a:ext cx="6909921" cy="345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8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650137" y="569626"/>
            <a:ext cx="991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CAMSS20TAC20 Extreme Testing &amp;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908232" y="1818584"/>
            <a:ext cx="519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maintain internal temperatures of 40°F to 80°F in ambient temperature of -25°F to 125°F when supported by a 5-ton military environmental control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(TOP) 10-2-175 Tents and Shelters wind load test of similar type and size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calculation demonstrate shelter performance will meet a 65 mph wind load per ASCE 7-16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(TOP) 10-2-175 Tents and Shelters 10 psf snow load test per testing of similar type TAC shelter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87" y="2462453"/>
            <a:ext cx="5291155" cy="27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647863" y="569626"/>
            <a:ext cx="982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CAMSS20TAC20 Extreme Testing &amp;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904445" y="1820298"/>
            <a:ext cx="52308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(TOP) 10-2-175 tents and shelters 10 psf snow load per testing of similar type TAC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(TOP) 10-2-175 tents and shelters wind-driven rain test per testing of similar TAC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(TOP) 10-2-175 tents and shelters blackout test at 100m with naked eye and 300m with night vision goggles per testing of similar TAC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40+ setup/strike and fully deployable per testing of similar type TAC shelter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1DEF08-9804-4682-B116-83F7249B8A3E}"/>
              </a:ext>
            </a:extLst>
          </p:cNvPr>
          <p:cNvGrpSpPr/>
          <p:nvPr/>
        </p:nvGrpSpPr>
        <p:grpSpPr>
          <a:xfrm>
            <a:off x="6754762" y="2113614"/>
            <a:ext cx="4852220" cy="3085196"/>
            <a:chOff x="6754762" y="2202102"/>
            <a:chExt cx="4852220" cy="3085196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A8016D43-E9B9-4A7D-A589-2F5229EE0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762" y="2202102"/>
              <a:ext cx="4852220" cy="3085196"/>
            </a:xfrm>
            <a:prstGeom prst="rect">
              <a:avLst/>
            </a:prstGeom>
          </p:spPr>
        </p:pic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xmlns="" id="{CF141D8D-1B4E-4A00-B06A-EC64C1DB12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9083908"/>
                </p:ext>
              </p:extLst>
            </p:nvPr>
          </p:nvGraphicFramePr>
          <p:xfrm>
            <a:off x="6841314" y="2286000"/>
            <a:ext cx="4678867" cy="2897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r:id="rId4" imgW="11606040" imgH="7187040" progId="">
                    <p:embed/>
                  </p:oleObj>
                </mc:Choice>
                <mc:Fallback>
                  <p:oleObj r:id="rId4" imgW="11606040" imgH="718704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841314" y="2286000"/>
                          <a:ext cx="4678867" cy="28974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28911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BAE42-7CD1-4456-997F-AECA9639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29876" y="569626"/>
            <a:ext cx="982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OPTIONAL: CAMSS20TAC20 Thermacam Fly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829938" y="1540770"/>
            <a:ext cx="52660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reduces heat from sun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 and compact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Fly, ropes, and spikes weigh 90 lbs.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install without any disassembly of the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welded mil-spec fabric with mesh that meets fire rating ASTM D6413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20TAC20 shelter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Withstands 55 mph sustained winds with 65 mph wind gusts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A642B498-A017-41B2-916E-0A05C3EC4A3A}"/>
              </a:ext>
            </a:extLst>
          </p:cNvPr>
          <p:cNvSpPr/>
          <p:nvPr/>
        </p:nvSpPr>
        <p:spPr>
          <a:xfrm>
            <a:off x="662079" y="5519157"/>
            <a:ext cx="4714153" cy="1037163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1170C5-B83C-4F49-A70E-E01CC0FF7CB1}"/>
              </a:ext>
            </a:extLst>
          </p:cNvPr>
          <p:cNvSpPr/>
          <p:nvPr/>
        </p:nvSpPr>
        <p:spPr>
          <a:xfrm>
            <a:off x="994520" y="5588414"/>
            <a:ext cx="43225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Numbers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–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CAMSS-20TAC20-TSF-T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Color 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CAMSS-20TAC20-TSF-G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649" y="1320442"/>
            <a:ext cx="6394234" cy="35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666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BA74BBD-84DC-4A20-BE07-45C612A53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0" y="2352461"/>
            <a:ext cx="2814497" cy="3893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E335569-9765-40FB-AF41-DB519DA16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664" y="2344994"/>
            <a:ext cx="2803837" cy="3731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650990" y="569626"/>
            <a:ext cx="9352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 Website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717745C-E800-40B4-A4D2-23F484660A0F}"/>
              </a:ext>
            </a:extLst>
          </p:cNvPr>
          <p:cNvSpPr/>
          <p:nvPr/>
        </p:nvSpPr>
        <p:spPr>
          <a:xfrm>
            <a:off x="8531940" y="1563329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49BC8D-5FEE-436B-9D95-73874037D783}"/>
              </a:ext>
            </a:extLst>
          </p:cNvPr>
          <p:cNvSpPr/>
          <p:nvPr/>
        </p:nvSpPr>
        <p:spPr>
          <a:xfrm>
            <a:off x="8697205" y="1584055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</a:t>
            </a:r>
          </a:p>
        </p:txBody>
      </p:sp>
      <p:pic>
        <p:nvPicPr>
          <p:cNvPr id="11" name="Picture 10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78136A07-8508-471A-84E8-0CB9E425C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43" y="1922206"/>
            <a:ext cx="3231473" cy="457791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5C2436F-156E-49C0-8893-379B6EC686A6}"/>
              </a:ext>
            </a:extLst>
          </p:cNvPr>
          <p:cNvSpPr/>
          <p:nvPr/>
        </p:nvSpPr>
        <p:spPr>
          <a:xfrm>
            <a:off x="4709650" y="159774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ECD25B-D86B-48C8-848E-57E4F10A7D3F}"/>
              </a:ext>
            </a:extLst>
          </p:cNvPr>
          <p:cNvSpPr/>
          <p:nvPr/>
        </p:nvSpPr>
        <p:spPr>
          <a:xfrm>
            <a:off x="4852793" y="160372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Page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5B17D300-32AA-4723-B63D-888AC6B296EB}"/>
              </a:ext>
            </a:extLst>
          </p:cNvPr>
          <p:cNvSpPr/>
          <p:nvPr/>
        </p:nvSpPr>
        <p:spPr>
          <a:xfrm>
            <a:off x="916856" y="161003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FCFE62-44F1-4E83-9A05-7BA494118BDA}"/>
              </a:ext>
            </a:extLst>
          </p:cNvPr>
          <p:cNvSpPr/>
          <p:nvPr/>
        </p:nvSpPr>
        <p:spPr>
          <a:xfrm>
            <a:off x="1059999" y="161601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CAMSS.com</a:t>
            </a:r>
          </a:p>
        </p:txBody>
      </p:sp>
      <p:pic>
        <p:nvPicPr>
          <p:cNvPr id="12" name="Picture 11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A824A14D-19E9-48AD-ABD1-8566D1C68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" y="1940675"/>
            <a:ext cx="3231473" cy="45779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28460EA-D684-4D96-9382-522083CEB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372" y="2361062"/>
            <a:ext cx="2849658" cy="3818512"/>
          </a:xfrm>
          <a:prstGeom prst="rect">
            <a:avLst/>
          </a:prstGeom>
        </p:spPr>
      </p:pic>
      <p:pic>
        <p:nvPicPr>
          <p:cNvPr id="3" name="Picture 2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92C0B3D6-0843-40F4-98AB-871D4EDC8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63" y="1938367"/>
            <a:ext cx="3231473" cy="4577919"/>
          </a:xfrm>
          <a:prstGeom prst="rect">
            <a:avLst/>
          </a:prstGeom>
        </p:spPr>
      </p:pic>
      <p:sp>
        <p:nvSpPr>
          <p:cNvPr id="19" name="Rectangle 18">
            <a:hlinkClick r:id="rId6"/>
            <a:extLst>
              <a:ext uri="{FF2B5EF4-FFF2-40B4-BE49-F238E27FC236}">
                <a16:creationId xmlns:a16="http://schemas.microsoft.com/office/drawing/2014/main" xmlns="" id="{15B9B9E0-981E-44D2-8D43-47E5627F87B4}"/>
              </a:ext>
            </a:extLst>
          </p:cNvPr>
          <p:cNvSpPr/>
          <p:nvPr/>
        </p:nvSpPr>
        <p:spPr>
          <a:xfrm>
            <a:off x="641555" y="1607573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7"/>
            <a:extLst>
              <a:ext uri="{FF2B5EF4-FFF2-40B4-BE49-F238E27FC236}">
                <a16:creationId xmlns:a16="http://schemas.microsoft.com/office/drawing/2014/main" xmlns="" id="{6D6556FF-09DE-47E3-84C5-C0BCCCDAF304}"/>
              </a:ext>
            </a:extLst>
          </p:cNvPr>
          <p:cNvSpPr/>
          <p:nvPr/>
        </p:nvSpPr>
        <p:spPr>
          <a:xfrm>
            <a:off x="4458930" y="1612489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8"/>
            <a:extLst>
              <a:ext uri="{FF2B5EF4-FFF2-40B4-BE49-F238E27FC236}">
                <a16:creationId xmlns:a16="http://schemas.microsoft.com/office/drawing/2014/main" xmlns="" id="{7A403909-529A-4EC4-AF5E-420207C5090A}"/>
              </a:ext>
            </a:extLst>
          </p:cNvPr>
          <p:cNvSpPr/>
          <p:nvPr/>
        </p:nvSpPr>
        <p:spPr>
          <a:xfrm>
            <a:off x="8276305" y="1551038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29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BBB31C-18AB-42C6-82A7-4901FE549AB9}"/>
              </a:ext>
            </a:extLst>
          </p:cNvPr>
          <p:cNvSpPr txBox="1"/>
          <p:nvPr/>
        </p:nvSpPr>
        <p:spPr>
          <a:xfrm>
            <a:off x="0" y="3806654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considering CAMSS Shelters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questions, please contact us below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5411A762-6118-466D-BE39-C83B2B11179A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3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332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Ryan Phillips</cp:lastModifiedBy>
  <cp:revision>81</cp:revision>
  <cp:lastPrinted>2019-06-14T20:58:37Z</cp:lastPrinted>
  <dcterms:created xsi:type="dcterms:W3CDTF">2019-05-08T19:24:50Z</dcterms:created>
  <dcterms:modified xsi:type="dcterms:W3CDTF">2019-06-26T15:30:48Z</dcterms:modified>
</cp:coreProperties>
</file>