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67" r:id="rId4"/>
    <p:sldId id="268" r:id="rId5"/>
    <p:sldId id="270" r:id="rId6"/>
    <p:sldId id="263" r:id="rId7"/>
    <p:sldId id="264" r:id="rId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fQRxY2+YD6TRxQyYeuVXOA==" hashData="BuMLyRY17yFJDIoOq+kQ17mIZx1SDgcsoGGSLpM2N1YAOY85t1NxOo270x0sX6DLYoYbqT5YHfNoN/Zsr3OwC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39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2" y="19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DD974C4-8DC9-4AB4-A58B-E387A6AC6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" y="429"/>
            <a:ext cx="12190474" cy="685714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F745C1EA-7D14-4B80-BB93-09F39CE418D8}"/>
              </a:ext>
            </a:extLst>
          </p:cNvPr>
          <p:cNvGrpSpPr/>
          <p:nvPr userDrawn="1"/>
        </p:nvGrpSpPr>
        <p:grpSpPr>
          <a:xfrm>
            <a:off x="0" y="2085810"/>
            <a:ext cx="12192002" cy="3310649"/>
            <a:chOff x="0" y="3067665"/>
            <a:chExt cx="12192002" cy="2473341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86362FBF-EA85-4989-A574-E13D813C9F79}"/>
                </a:ext>
              </a:extLst>
            </p:cNvPr>
            <p:cNvSpPr/>
            <p:nvPr/>
          </p:nvSpPr>
          <p:spPr>
            <a:xfrm rot="16200000" flipH="1">
              <a:off x="5882146" y="-2814481"/>
              <a:ext cx="427707" cy="12192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73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/>
                </a:solidFill>
              </a:endParaRPr>
            </a:p>
            <a:p>
              <a:pPr algn="ctr"/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D252677A-A73F-4C65-B0ED-351694F61617}"/>
                </a:ext>
              </a:extLst>
            </p:cNvPr>
            <p:cNvSpPr/>
            <p:nvPr/>
          </p:nvSpPr>
          <p:spPr>
            <a:xfrm rot="5400000" flipH="1">
              <a:off x="5882148" y="-768847"/>
              <a:ext cx="427707" cy="12192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73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/>
                </a:solidFill>
              </a:endParaRPr>
            </a:p>
            <a:p>
              <a:pPr algn="ctr"/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11" name="Picture 10" descr="A picture containing water&#10;&#10;Description automatically generated">
              <a:extLst>
                <a:ext uri="{FF2B5EF4-FFF2-40B4-BE49-F238E27FC236}">
                  <a16:creationId xmlns="" xmlns:a16="http://schemas.microsoft.com/office/drawing/2014/main" id="{C4773157-2755-48DE-99F8-D0D902725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36228"/>
              <a:ext cx="12192000" cy="1802834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87D1ED8-5B24-4255-B39F-3A5DA9C9F841}"/>
              </a:ext>
            </a:extLst>
          </p:cNvPr>
          <p:cNvSpPr/>
          <p:nvPr userDrawn="1"/>
        </p:nvSpPr>
        <p:spPr>
          <a:xfrm rot="16200000" flipH="1">
            <a:off x="5899717" y="-101341"/>
            <a:ext cx="392566" cy="12192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3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C8C3AF0-E99A-45FC-9BCE-2DA3C43887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809"/>
            <a:ext cx="12192000" cy="72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FD9641A-952A-4712-B9B0-CB7EBF95FB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3" y="179881"/>
            <a:ext cx="3684839" cy="368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0587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10395D1-0D1B-4440-A507-87771A421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01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868729E-AE0D-4919-BADA-763A67429A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3713194-B40D-47A2-8B1F-8551FB60A5F2}"/>
              </a:ext>
            </a:extLst>
          </p:cNvPr>
          <p:cNvSpPr/>
          <p:nvPr userDrawn="1"/>
        </p:nvSpPr>
        <p:spPr>
          <a:xfrm rot="16200000" flipH="1">
            <a:off x="5899717" y="-101341"/>
            <a:ext cx="392566" cy="12192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3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024D1C4-6AF0-4BC1-BA64-71016F4BE8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809"/>
            <a:ext cx="12192000" cy="72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BF9BC4E-E040-4E1D-A9C1-F5F5E61501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3" y="179881"/>
            <a:ext cx="3684839" cy="368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175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DB27C2-2923-4146-80B8-AC6FBA52C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19794F-D798-4DE5-AEAC-A7E146260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584820-1010-44F2-8C28-B20214AD1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9F7411-C456-4E92-BE25-87D75D5E6135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5FC320-AFF9-448A-8439-E47D9BA26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B99E24-D5D1-497B-A99A-4D23D903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67FEEB-3CFF-4200-B346-5B3A31195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1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96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mss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amss.com/product/camss-14tac32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amss.com/product/customize-camss-14tac32-shelter-system/" TargetMode="External"/><Relationship Id="rId3" Type="http://schemas.openxmlformats.org/officeDocument/2006/relationships/image" Target="../media/image13.jpeg"/><Relationship Id="rId7" Type="http://schemas.openxmlformats.org/officeDocument/2006/relationships/hyperlink" Target="https://camss.com/product/camss-14tac32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mss.com/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mss.com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F58367A-723A-44BE-862F-9A6F95F0C56C}"/>
              </a:ext>
            </a:extLst>
          </p:cNvPr>
          <p:cNvSpPr txBox="1"/>
          <p:nvPr/>
        </p:nvSpPr>
        <p:spPr>
          <a:xfrm>
            <a:off x="0" y="3297836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CAMSS14TAC32</a:t>
            </a:r>
            <a:endParaRPr lang="en-US" sz="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Shelter System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="" xmlns:a16="http://schemas.microsoft.com/office/drawing/2014/main" id="{E01CC6E2-4F9F-41F1-8FEC-F771D47D6BA5}"/>
              </a:ext>
            </a:extLst>
          </p:cNvPr>
          <p:cNvSpPr/>
          <p:nvPr/>
        </p:nvSpPr>
        <p:spPr>
          <a:xfrm>
            <a:off x="5987845" y="6268065"/>
            <a:ext cx="2381865" cy="398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3789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D903837-89C3-45F5-8016-9B4C1624BD2D}"/>
              </a:ext>
            </a:extLst>
          </p:cNvPr>
          <p:cNvSpPr txBox="1"/>
          <p:nvPr/>
        </p:nvSpPr>
        <p:spPr>
          <a:xfrm>
            <a:off x="533071" y="568088"/>
            <a:ext cx="9289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CAMSS14TAC32 Shelter System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8EF63A-FB7A-4508-9DDC-B948FE01A222}"/>
              </a:ext>
            </a:extLst>
          </p:cNvPr>
          <p:cNvSpPr txBox="1"/>
          <p:nvPr/>
        </p:nvSpPr>
        <p:spPr>
          <a:xfrm>
            <a:off x="923369" y="1548489"/>
            <a:ext cx="429018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of the 14TAC family of rapid deployment shelters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14’W x 32’ L x 9’3” 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448 square feet of interior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Assembles in 6 minutes with a trained four-person crew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Lightweight and durable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one-piece frame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One-piece bundle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for tactical operations centers (TOC), emergency response or disaster relief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642B498-A017-41B2-916E-0A05C3EC4A3A}"/>
              </a:ext>
            </a:extLst>
          </p:cNvPr>
          <p:cNvSpPr/>
          <p:nvPr/>
        </p:nvSpPr>
        <p:spPr>
          <a:xfrm>
            <a:off x="1076634" y="5604387"/>
            <a:ext cx="6216444" cy="899652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31170C5-B83C-4F49-A70E-E01CC0FF7CB1}"/>
              </a:ext>
            </a:extLst>
          </p:cNvPr>
          <p:cNvSpPr/>
          <p:nvPr/>
        </p:nvSpPr>
        <p:spPr>
          <a:xfrm>
            <a:off x="1458069" y="5744186"/>
            <a:ext cx="54638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on our CAMSS14TAC32, click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www.camss.com/product/camss-14tac32/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cake, sky, outdoor&#10;&#10;Description automatically generated">
            <a:extLst>
              <a:ext uri="{FF2B5EF4-FFF2-40B4-BE49-F238E27FC236}">
                <a16:creationId xmlns="" xmlns:a16="http://schemas.microsoft.com/office/drawing/2014/main" id="{E13360A4-7F9C-4965-AEBC-C9D92F092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90" y="1958507"/>
            <a:ext cx="6742478" cy="310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0832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8EF63A-FB7A-4508-9DDC-B948FE01A222}"/>
              </a:ext>
            </a:extLst>
          </p:cNvPr>
          <p:cNvSpPr txBox="1"/>
          <p:nvPr/>
        </p:nvSpPr>
        <p:spPr>
          <a:xfrm>
            <a:off x="451692" y="1592269"/>
            <a:ext cx="553997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to maintain internal temperatures of 40°F to 80°F in ambient temperature of -25°F to 125°F </a:t>
            </a:r>
            <a:r>
              <a:rPr lang="en-U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supported by a 5-ton military environmental control unit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Meets </a:t>
            </a: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Operations Procedure (TOP) 10-2-175 Tents and Shelters 55 mph wind and 65 mph gust per testing of similar type TAC </a:t>
            </a:r>
            <a:r>
              <a:rPr lang="en-US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shelter (NATC testing on CAMSS20TAC20)</a:t>
            </a:r>
            <a:endParaRPr lang="en-US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calculation demonstrate shelter performance will meet a 65 mph wind load and 100 mph gusts per ASCE 7-16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Meets Test Operations Procedure (TOP) 10-2-175 Tents and Shelters 10 psf snow load testing similar type and size shelter (NATC testing on CAMSS20TAC20)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687" y="2462453"/>
            <a:ext cx="5291155" cy="27595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A0B5663-B27A-4A43-9026-51CE39A8206A}"/>
              </a:ext>
            </a:extLst>
          </p:cNvPr>
          <p:cNvSpPr txBox="1"/>
          <p:nvPr/>
        </p:nvSpPr>
        <p:spPr>
          <a:xfrm>
            <a:off x="529876" y="569626"/>
            <a:ext cx="9827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CAMSS14TAC32 Extreme Testing &amp; Engineering</a:t>
            </a:r>
          </a:p>
        </p:txBody>
      </p:sp>
    </p:spTree>
    <p:extLst>
      <p:ext uri="{BB962C8B-B14F-4D97-AF65-F5344CB8AC3E}">
        <p14:creationId xmlns:p14="http://schemas.microsoft.com/office/powerpoint/2010/main" val="415658165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D903837-89C3-45F5-8016-9B4C1624BD2D}"/>
              </a:ext>
            </a:extLst>
          </p:cNvPr>
          <p:cNvSpPr txBox="1"/>
          <p:nvPr/>
        </p:nvSpPr>
        <p:spPr>
          <a:xfrm>
            <a:off x="529876" y="569626"/>
            <a:ext cx="9827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CAMSS14TAC32 Extreme Testing &amp; Engineering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8EF63A-FB7A-4508-9DDC-B948FE01A222}"/>
              </a:ext>
            </a:extLst>
          </p:cNvPr>
          <p:cNvSpPr txBox="1"/>
          <p:nvPr/>
        </p:nvSpPr>
        <p:spPr>
          <a:xfrm>
            <a:off x="529876" y="1619481"/>
            <a:ext cx="49344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Meets test operations procedure (TOP) 10-2-175 tents and shelters wind-driven rain test per testing of similar TAC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shelter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(NATC testing on CAMSS20TAC20)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Meets test operations procedure (TOP) 10-2-175 tents and shelters blackout test at 100m with naked eye and 300m with night vision goggles per testing of similar TAC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shelter (U.S. Army Aberdeen Test Center testing on CAMSS20TAC20)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40+ setup/strike and fully deployable per testing of similar type TAC shelter (U.S. 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Army Aberdeen Test </a:t>
            </a:r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and CAMSS 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on CAMSS20TAC20</a:t>
            </a:r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225C1EAC-2E72-4C63-B8FB-421872685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743" y="1951381"/>
            <a:ext cx="5295124" cy="3512896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="" xmlns:a16="http://schemas.microsoft.com/office/drawing/2014/main" id="{CC002238-AC18-4296-B250-58B2DCC2E7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814034"/>
              </p:ext>
            </p:extLst>
          </p:nvPr>
        </p:nvGraphicFramePr>
        <p:xfrm>
          <a:off x="6307700" y="2021406"/>
          <a:ext cx="5149473" cy="3369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r:id="rId4" imgW="11606040" imgH="7593480" progId="">
                  <p:embed/>
                </p:oleObj>
              </mc:Choice>
              <mc:Fallback>
                <p:oleObj r:id="rId4" imgW="11606040" imgH="75934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07700" y="2021406"/>
                        <a:ext cx="5149473" cy="3369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017848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EBAE42-7CD1-4456-997F-AECA9639E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D903837-89C3-45F5-8016-9B4C1624BD2D}"/>
              </a:ext>
            </a:extLst>
          </p:cNvPr>
          <p:cNvSpPr txBox="1"/>
          <p:nvPr/>
        </p:nvSpPr>
        <p:spPr>
          <a:xfrm>
            <a:off x="529876" y="569626"/>
            <a:ext cx="9827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OPTIONAL: CAMSS14TAC32 Thermacam Fly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8EF63A-FB7A-4508-9DDC-B948FE01A222}"/>
              </a:ext>
            </a:extLst>
          </p:cNvPr>
          <p:cNvSpPr txBox="1"/>
          <p:nvPr/>
        </p:nvSpPr>
        <p:spPr>
          <a:xfrm>
            <a:off x="829938" y="1540770"/>
            <a:ext cx="52660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Significantly reduces heat from sun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Lightweight and compact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Fly, ropes, and spikes weigh 100 lbs.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to install without any disassembly of the shelter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 welded mil-spec fabric with mesh that meets fire rating ASTM D6413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14TAC32 shelter frame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Withstands 55 mph sustained winds with 65 mph wind gusts</a:t>
            </a: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3">
            <a:extLst>
              <a:ext uri="{FF2B5EF4-FFF2-40B4-BE49-F238E27FC236}">
                <a16:creationId xmlns="" xmlns:a16="http://schemas.microsoft.com/office/drawing/2014/main" id="{A642B498-A017-41B2-916E-0A05C3EC4A3A}"/>
              </a:ext>
            </a:extLst>
          </p:cNvPr>
          <p:cNvSpPr/>
          <p:nvPr/>
        </p:nvSpPr>
        <p:spPr>
          <a:xfrm>
            <a:off x="662079" y="5519157"/>
            <a:ext cx="4714153" cy="1037163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31170C5-B83C-4F49-A70E-E01CC0FF7CB1}"/>
              </a:ext>
            </a:extLst>
          </p:cNvPr>
          <p:cNvSpPr/>
          <p:nvPr/>
        </p:nvSpPr>
        <p:spPr>
          <a:xfrm>
            <a:off x="994520" y="5588414"/>
            <a:ext cx="41942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Numbers 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–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CAMSS-14TAC32-TC-T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Color – CAMSS-14TAC32-TC-G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19188"/>
            <a:ext cx="5722287" cy="361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1742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BA74BBD-84DC-4A20-BE07-45C612A53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00" y="2352461"/>
            <a:ext cx="2814497" cy="38933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3E335569-9765-40FB-AF41-DB519DA16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1664" y="2337599"/>
            <a:ext cx="2803837" cy="3760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D903837-89C3-45F5-8016-9B4C1624BD2D}"/>
              </a:ext>
            </a:extLst>
          </p:cNvPr>
          <p:cNvSpPr txBox="1"/>
          <p:nvPr/>
        </p:nvSpPr>
        <p:spPr>
          <a:xfrm>
            <a:off x="532149" y="569626"/>
            <a:ext cx="933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 Website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B717745C-E800-40B4-A4D2-23F484660A0F}"/>
              </a:ext>
            </a:extLst>
          </p:cNvPr>
          <p:cNvSpPr/>
          <p:nvPr/>
        </p:nvSpPr>
        <p:spPr>
          <a:xfrm>
            <a:off x="8531940" y="1563329"/>
            <a:ext cx="1854426" cy="470007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049BC8D-5FEE-436B-9D95-73874037D783}"/>
              </a:ext>
            </a:extLst>
          </p:cNvPr>
          <p:cNvSpPr/>
          <p:nvPr/>
        </p:nvSpPr>
        <p:spPr>
          <a:xfrm>
            <a:off x="8697205" y="1584055"/>
            <a:ext cx="1516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Customize</a:t>
            </a:r>
          </a:p>
        </p:txBody>
      </p:sp>
      <p:pic>
        <p:nvPicPr>
          <p:cNvPr id="11" name="Picture 10" descr="A picture containing electronics, monitor&#10;&#10;Description automatically generated">
            <a:extLst>
              <a:ext uri="{FF2B5EF4-FFF2-40B4-BE49-F238E27FC236}">
                <a16:creationId xmlns="" xmlns:a16="http://schemas.microsoft.com/office/drawing/2014/main" id="{78136A07-8508-471A-84E8-0CB9E425C1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643" y="1922206"/>
            <a:ext cx="3231473" cy="457791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C5C2436F-156E-49C0-8893-379B6EC686A6}"/>
              </a:ext>
            </a:extLst>
          </p:cNvPr>
          <p:cNvSpPr/>
          <p:nvPr/>
        </p:nvSpPr>
        <p:spPr>
          <a:xfrm>
            <a:off x="4709650" y="1597743"/>
            <a:ext cx="1854426" cy="470007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8ECD25B-D86B-48C8-848E-57E4F10A7D3F}"/>
              </a:ext>
            </a:extLst>
          </p:cNvPr>
          <p:cNvSpPr/>
          <p:nvPr/>
        </p:nvSpPr>
        <p:spPr>
          <a:xfrm>
            <a:off x="4852793" y="1603721"/>
            <a:ext cx="1516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Page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5B17D300-32AA-4723-B63D-888AC6B296EB}"/>
              </a:ext>
            </a:extLst>
          </p:cNvPr>
          <p:cNvSpPr/>
          <p:nvPr/>
        </p:nvSpPr>
        <p:spPr>
          <a:xfrm>
            <a:off x="916856" y="1610033"/>
            <a:ext cx="1854426" cy="470007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8FCFE62-44F1-4E83-9A05-7BA494118BDA}"/>
              </a:ext>
            </a:extLst>
          </p:cNvPr>
          <p:cNvSpPr/>
          <p:nvPr/>
        </p:nvSpPr>
        <p:spPr>
          <a:xfrm>
            <a:off x="1059999" y="1616011"/>
            <a:ext cx="1516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CAMSS.com</a:t>
            </a:r>
          </a:p>
        </p:txBody>
      </p:sp>
      <p:pic>
        <p:nvPicPr>
          <p:cNvPr id="12" name="Picture 11" descr="A picture containing electronics, monitor&#10;&#10;Description automatically generated">
            <a:extLst>
              <a:ext uri="{FF2B5EF4-FFF2-40B4-BE49-F238E27FC236}">
                <a16:creationId xmlns="" xmlns:a16="http://schemas.microsoft.com/office/drawing/2014/main" id="{A824A14D-19E9-48AD-ABD1-8566D1C68A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0" y="1940675"/>
            <a:ext cx="3231473" cy="45779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28460EA-D684-4D96-9382-522083CEB5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3577" y="2345842"/>
            <a:ext cx="2836746" cy="3805023"/>
          </a:xfrm>
          <a:prstGeom prst="rect">
            <a:avLst/>
          </a:prstGeom>
        </p:spPr>
      </p:pic>
      <p:pic>
        <p:nvPicPr>
          <p:cNvPr id="3" name="Picture 2" descr="A picture containing electronics, monitor&#10;&#10;Description automatically generated">
            <a:extLst>
              <a:ext uri="{FF2B5EF4-FFF2-40B4-BE49-F238E27FC236}">
                <a16:creationId xmlns="" xmlns:a16="http://schemas.microsoft.com/office/drawing/2014/main" id="{92C0B3D6-0843-40F4-98AB-871D4EDC8A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463" y="1938367"/>
            <a:ext cx="3231473" cy="4577919"/>
          </a:xfrm>
          <a:prstGeom prst="rect">
            <a:avLst/>
          </a:prstGeom>
        </p:spPr>
      </p:pic>
      <p:sp>
        <p:nvSpPr>
          <p:cNvPr id="19" name="Rectangle 18">
            <a:hlinkClick r:id="rId6"/>
            <a:extLst>
              <a:ext uri="{FF2B5EF4-FFF2-40B4-BE49-F238E27FC236}">
                <a16:creationId xmlns="" xmlns:a16="http://schemas.microsoft.com/office/drawing/2014/main" id="{6DF60D5C-14C5-47AA-BC66-8464DDF2B0BB}"/>
              </a:ext>
            </a:extLst>
          </p:cNvPr>
          <p:cNvSpPr/>
          <p:nvPr/>
        </p:nvSpPr>
        <p:spPr>
          <a:xfrm>
            <a:off x="641555" y="1607573"/>
            <a:ext cx="3215148" cy="488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hlinkClick r:id="rId7"/>
            <a:extLst>
              <a:ext uri="{FF2B5EF4-FFF2-40B4-BE49-F238E27FC236}">
                <a16:creationId xmlns="" xmlns:a16="http://schemas.microsoft.com/office/drawing/2014/main" id="{F1D38DC6-2F11-424B-8894-A12F4F7AECC3}"/>
              </a:ext>
            </a:extLst>
          </p:cNvPr>
          <p:cNvSpPr/>
          <p:nvPr/>
        </p:nvSpPr>
        <p:spPr>
          <a:xfrm>
            <a:off x="4436806" y="1575618"/>
            <a:ext cx="3215148" cy="488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hlinkClick r:id="rId8"/>
            <a:extLst>
              <a:ext uri="{FF2B5EF4-FFF2-40B4-BE49-F238E27FC236}">
                <a16:creationId xmlns="" xmlns:a16="http://schemas.microsoft.com/office/drawing/2014/main" id="{8F41D540-429E-4C90-8254-C65ADA82B50B}"/>
              </a:ext>
            </a:extLst>
          </p:cNvPr>
          <p:cNvSpPr/>
          <p:nvPr/>
        </p:nvSpPr>
        <p:spPr>
          <a:xfrm>
            <a:off x="8313174" y="1602656"/>
            <a:ext cx="3215148" cy="488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2924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8BBB31C-18AB-42C6-82A7-4901FE549AB9}"/>
              </a:ext>
            </a:extLst>
          </p:cNvPr>
          <p:cNvSpPr txBox="1"/>
          <p:nvPr/>
        </p:nvSpPr>
        <p:spPr>
          <a:xfrm>
            <a:off x="0" y="3806654"/>
            <a:ext cx="12192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considering CAMSS Shelters 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further questions, please contact us below</a:t>
            </a:r>
          </a:p>
          <a:p>
            <a:pPr algn="ctr"/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="" xmlns:a16="http://schemas.microsoft.com/office/drawing/2014/main" id="{FAD692A7-3345-4B3D-BC37-09BC1729251A}"/>
              </a:ext>
            </a:extLst>
          </p:cNvPr>
          <p:cNvSpPr/>
          <p:nvPr/>
        </p:nvSpPr>
        <p:spPr>
          <a:xfrm>
            <a:off x="5987845" y="6268065"/>
            <a:ext cx="2381865" cy="398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8352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365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</dc:creator>
  <cp:lastModifiedBy>Ryan Phillips</cp:lastModifiedBy>
  <cp:revision>79</cp:revision>
  <cp:lastPrinted>2019-06-17T20:29:46Z</cp:lastPrinted>
  <dcterms:created xsi:type="dcterms:W3CDTF">2019-05-08T19:24:50Z</dcterms:created>
  <dcterms:modified xsi:type="dcterms:W3CDTF">2019-08-20T18:18:10Z</dcterms:modified>
</cp:coreProperties>
</file>