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7" r:id="rId5"/>
    <p:sldId id="269" r:id="rId6"/>
    <p:sldId id="263" r:id="rId7"/>
    <p:sldId id="264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22189wFgp948O3z3Stu6w==" hashData="/MLP0Rt9ccrFypW8zAwKyLsIOkks7DZrAja/vXfDnFfcwNHKfUzuVN0qCfOZbWYxdwMzI2I29MamEALRAA5/Q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D974C4-8DC9-4AB4-A58B-E387A6AC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7949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745C1EA-7D14-4B80-BB93-09F39CE418D8}"/>
              </a:ext>
            </a:extLst>
          </p:cNvPr>
          <p:cNvGrpSpPr/>
          <p:nvPr userDrawn="1"/>
        </p:nvGrpSpPr>
        <p:grpSpPr>
          <a:xfrm>
            <a:off x="0" y="2085810"/>
            <a:ext cx="12192002" cy="3310649"/>
            <a:chOff x="0" y="3067665"/>
            <a:chExt cx="12192002" cy="2473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6362FBF-EA85-4989-A574-E13D813C9F79}"/>
                </a:ext>
              </a:extLst>
            </p:cNvPr>
            <p:cNvSpPr/>
            <p:nvPr/>
          </p:nvSpPr>
          <p:spPr>
            <a:xfrm rot="16200000" flipH="1">
              <a:off x="5882146" y="-2814481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252677A-A73F-4C65-B0ED-351694F61617}"/>
                </a:ext>
              </a:extLst>
            </p:cNvPr>
            <p:cNvSpPr/>
            <p:nvPr/>
          </p:nvSpPr>
          <p:spPr>
            <a:xfrm rot="5400000" flipH="1">
              <a:off x="5882148" y="-768847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 descr="A picture containing water&#10;&#10;Description automatically generated">
              <a:extLst>
                <a:ext uri="{FF2B5EF4-FFF2-40B4-BE49-F238E27FC236}">
                  <a16:creationId xmlns:a16="http://schemas.microsoft.com/office/drawing/2014/main" xmlns="" id="{C4773157-2755-48DE-99F8-D0D9027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228"/>
              <a:ext cx="12192000" cy="180283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7D1ED8-5B24-4255-B39F-3A5DA9C9F841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8C3AF0-E99A-45FC-9BCE-2DA3C43887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D9641A-952A-4712-B9B0-CB7EBF95FB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5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68729E-AE0D-4919-BADA-763A6742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713194-B40D-47A2-8B1F-8551FB60A5F2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24D1C4-6AF0-4BC1-BA64-71016F4BE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9BC4E-E040-4E1D-A9C1-F5F5E6150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7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B27C2-2923-4146-80B8-AC6FBA52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9794F-D798-4DE5-AEAC-A7E14626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584820-1010-44F2-8C28-B20214AD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9F7411-C456-4E92-BE25-87D75D5E613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5FC320-AFF9-448A-8439-E47D9BA2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B99E24-D5D1-497B-A99A-4D23D903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67FEEB-3CFF-4200-B346-5B3A31195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7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amss.com/product/camss-18tac1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mss.com/product/customize-camss-18tac15-shelter-system/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amss.com/product/camss-18tac15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ss.com/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8367A-723A-44BE-862F-9A6F95F0C56C}"/>
              </a:ext>
            </a:extLst>
          </p:cNvPr>
          <p:cNvSpPr txBox="1"/>
          <p:nvPr/>
        </p:nvSpPr>
        <p:spPr>
          <a:xfrm>
            <a:off x="0" y="32978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CAMSS18TAC15</a:t>
            </a: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19F3A53A-E397-467B-A174-64E7C56BE047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7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989559" y="1866806"/>
            <a:ext cx="461145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member of the 18TAC family of rapid deployment shelters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18’W x 15’L x 9’3”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 square feet of usable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Assembles in 3 minutes with a trained four-person crew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durable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one-piece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One-piece bundle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642B498-A017-41B2-916E-0A05C3EC4A3A}"/>
              </a:ext>
            </a:extLst>
          </p:cNvPr>
          <p:cNvSpPr/>
          <p:nvPr/>
        </p:nvSpPr>
        <p:spPr>
          <a:xfrm>
            <a:off x="1076633" y="5604387"/>
            <a:ext cx="6961237" cy="899652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54638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CAMSS18TAC15, click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www.camss.com/product/camss-18tac15/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BAB288-DA95-476E-A7E1-C125972D7278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CAMSS18TAC15 Shelter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9CBD4CC-753D-41C8-A937-BBE482264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56" y="1759288"/>
            <a:ext cx="6198011" cy="35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91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CAMSS18TAC15 Extreme Testing &amp; Engineering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625004" y="1724027"/>
            <a:ext cx="55222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maintain internal temperatures of 40°F to 80°F in ambient temperature of -25°F to 125°F when supported by a 5-ton military environmental control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Test Operations Procedure (TOP) 10-2-175 Tents and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Shelters 55 mph sustained and 65 mph gusts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load test of similar type and size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(NATC testing of CAMSS20TAC20)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shelter performance will meet a 65 mph wind load per ASCE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7-16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C91D5E-12EF-49F7-866D-D93E40752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27" y="2454833"/>
            <a:ext cx="5291155" cy="275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6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774520" y="1497821"/>
            <a:ext cx="68381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perations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rocedure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(TOP) 10-2-175 tents and shelters 10 psf snow load per testing of similar type TAC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(NATC testing on CAMSS20TAC20)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perations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rocedure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(TOP) 10-2-175 tents and shelters wind-driven rain test per testing of similar TAC shelter (NATC testing on CAMSS20TAC20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Operations Procedure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(TOP) 10-2-175 tents and shelters blackout test at 100m with naked eye and 300m with night vision goggles per testing of similar TAC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(U.S. Army Aberdeen Test Center on CAMSS20TAC20)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40+ setup/strike and fully deployable per testing of similar type TAC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(U.S. Army Aberdeen Test Center and CAMSS testing on CAMSS20TAC20)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890FFC-CB01-48C3-AB25-58883B5B7406}"/>
              </a:ext>
            </a:extLst>
          </p:cNvPr>
          <p:cNvSpPr txBox="1"/>
          <p:nvPr/>
        </p:nvSpPr>
        <p:spPr>
          <a:xfrm>
            <a:off x="532149" y="569626"/>
            <a:ext cx="991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CAMSS18TAC15 Extreme Testing &amp; Engineering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F7446F5-C87B-4DD4-AAF5-5BB955E01116}"/>
              </a:ext>
            </a:extLst>
          </p:cNvPr>
          <p:cNvGrpSpPr/>
          <p:nvPr/>
        </p:nvGrpSpPr>
        <p:grpSpPr>
          <a:xfrm>
            <a:off x="8085077" y="1724027"/>
            <a:ext cx="3392130" cy="4310298"/>
            <a:chOff x="8332839" y="1939413"/>
            <a:chExt cx="2942304" cy="37387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8F7EC56-643A-4358-9D22-623456EA9A3D}"/>
                </a:ext>
              </a:extLst>
            </p:cNvPr>
            <p:cNvSpPr/>
            <p:nvPr/>
          </p:nvSpPr>
          <p:spPr>
            <a:xfrm>
              <a:off x="8332839" y="1939413"/>
              <a:ext cx="2942304" cy="37387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sky, ground, outdoor, outdoor object&#10;&#10;Description automatically generated">
              <a:extLst>
                <a:ext uri="{FF2B5EF4-FFF2-40B4-BE49-F238E27FC236}">
                  <a16:creationId xmlns:a16="http://schemas.microsoft.com/office/drawing/2014/main" xmlns="" id="{D3CD95D9-9867-48DC-9CE7-99C731041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439" y="3806215"/>
              <a:ext cx="2750514" cy="1768676"/>
            </a:xfrm>
            <a:prstGeom prst="rect">
              <a:avLst/>
            </a:prstGeom>
          </p:spPr>
        </p:pic>
        <p:pic>
          <p:nvPicPr>
            <p:cNvPr id="13" name="Picture 12" descr="A tent in the background&#10;&#10;Description automatically generated">
              <a:extLst>
                <a:ext uri="{FF2B5EF4-FFF2-40B4-BE49-F238E27FC236}">
                  <a16:creationId xmlns:a16="http://schemas.microsoft.com/office/drawing/2014/main" xmlns="" id="{FC58FE92-7AE0-4960-81E2-7EF242DEC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278" y="2035394"/>
              <a:ext cx="2743200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8911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EBAE42-7CD1-4456-997F-AECA9639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29876" y="569626"/>
            <a:ext cx="9827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OPTIONAL: CAMSS18TAC15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Thermacam Fly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829938" y="1540770"/>
            <a:ext cx="52660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reduces heat from sun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Lightweight and compact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Fly, ropes, and spikes weigh 85 lbs.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install without any disassembly of the shelter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 welded mil-spec fabric with mesh that meets fire rating ASTM D6413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18TAC15 shelter frame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Withstands 55 mph sustained winds with 65 mph </a:t>
            </a:r>
            <a:r>
              <a:rPr lang="en-US" sz="2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gusts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A642B498-A017-41B2-916E-0A05C3EC4A3A}"/>
              </a:ext>
            </a:extLst>
          </p:cNvPr>
          <p:cNvSpPr/>
          <p:nvPr/>
        </p:nvSpPr>
        <p:spPr>
          <a:xfrm>
            <a:off x="662079" y="5519157"/>
            <a:ext cx="4714153" cy="1037163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1170C5-B83C-4F49-A70E-E01CC0FF7CB1}"/>
              </a:ext>
            </a:extLst>
          </p:cNvPr>
          <p:cNvSpPr/>
          <p:nvPr/>
        </p:nvSpPr>
        <p:spPr>
          <a:xfrm>
            <a:off x="994520" y="5588414"/>
            <a:ext cx="41942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Numbers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–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CAMSS-18TAC15-TC-T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Color 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CAMSS-18TAC15-TC-G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70079"/>
            <a:ext cx="5630616" cy="35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2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BA74BBD-84DC-4A20-BE07-45C612A5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0" y="2352461"/>
            <a:ext cx="2814497" cy="3893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E335569-9765-40FB-AF41-DB519DA16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46" y="2322963"/>
            <a:ext cx="2803672" cy="3878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 Website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B717745C-E800-40B4-A4D2-23F484660A0F}"/>
              </a:ext>
            </a:extLst>
          </p:cNvPr>
          <p:cNvSpPr/>
          <p:nvPr/>
        </p:nvSpPr>
        <p:spPr>
          <a:xfrm>
            <a:off x="8531940" y="1563329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9BC8D-5FEE-436B-9D95-73874037D783}"/>
              </a:ext>
            </a:extLst>
          </p:cNvPr>
          <p:cNvSpPr/>
          <p:nvPr/>
        </p:nvSpPr>
        <p:spPr>
          <a:xfrm>
            <a:off x="8697205" y="1584055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</a:p>
        </p:txBody>
      </p:sp>
      <p:pic>
        <p:nvPicPr>
          <p:cNvPr id="11" name="Picture 10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78136A07-8508-471A-84E8-0CB9E425C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43" y="1922206"/>
            <a:ext cx="3231473" cy="457791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5C2436F-156E-49C0-8893-379B6EC686A6}"/>
              </a:ext>
            </a:extLst>
          </p:cNvPr>
          <p:cNvSpPr/>
          <p:nvPr/>
        </p:nvSpPr>
        <p:spPr>
          <a:xfrm>
            <a:off x="4709650" y="159774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ECD25B-D86B-48C8-848E-57E4F10A7D3F}"/>
              </a:ext>
            </a:extLst>
          </p:cNvPr>
          <p:cNvSpPr/>
          <p:nvPr/>
        </p:nvSpPr>
        <p:spPr>
          <a:xfrm>
            <a:off x="4852793" y="160372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Page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5B17D300-32AA-4723-B63D-888AC6B296EB}"/>
              </a:ext>
            </a:extLst>
          </p:cNvPr>
          <p:cNvSpPr/>
          <p:nvPr/>
        </p:nvSpPr>
        <p:spPr>
          <a:xfrm>
            <a:off x="916856" y="161003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FCFE62-44F1-4E83-9A05-7BA494118BDA}"/>
              </a:ext>
            </a:extLst>
          </p:cNvPr>
          <p:cNvSpPr/>
          <p:nvPr/>
        </p:nvSpPr>
        <p:spPr>
          <a:xfrm>
            <a:off x="1059999" y="161601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CAMSS.com</a:t>
            </a:r>
          </a:p>
        </p:txBody>
      </p:sp>
      <p:pic>
        <p:nvPicPr>
          <p:cNvPr id="12" name="Picture 11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A824A14D-19E9-48AD-ABD1-8566D1C68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" y="1940675"/>
            <a:ext cx="3231473" cy="4577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28460EA-D684-4D96-9382-522083CEB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77" y="2345843"/>
            <a:ext cx="2844085" cy="3730492"/>
          </a:xfrm>
          <a:prstGeom prst="rect">
            <a:avLst/>
          </a:prstGeom>
        </p:spPr>
      </p:pic>
      <p:pic>
        <p:nvPicPr>
          <p:cNvPr id="3" name="Picture 2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92C0B3D6-0843-40F4-98AB-871D4EDC8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3" y="1938367"/>
            <a:ext cx="3231473" cy="4577919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xmlns="" id="{86195A73-B6C8-4A69-8BE3-34B92FF68A87}"/>
              </a:ext>
            </a:extLst>
          </p:cNvPr>
          <p:cNvSpPr/>
          <p:nvPr/>
        </p:nvSpPr>
        <p:spPr>
          <a:xfrm>
            <a:off x="641555" y="160757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7"/>
            <a:extLst>
              <a:ext uri="{FF2B5EF4-FFF2-40B4-BE49-F238E27FC236}">
                <a16:creationId xmlns:a16="http://schemas.microsoft.com/office/drawing/2014/main" xmlns="" id="{6330A9BD-277A-4E97-B754-D613CBB7615C}"/>
              </a:ext>
            </a:extLst>
          </p:cNvPr>
          <p:cNvSpPr/>
          <p:nvPr/>
        </p:nvSpPr>
        <p:spPr>
          <a:xfrm>
            <a:off x="4466303" y="1612489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8"/>
            <a:extLst>
              <a:ext uri="{FF2B5EF4-FFF2-40B4-BE49-F238E27FC236}">
                <a16:creationId xmlns:a16="http://schemas.microsoft.com/office/drawing/2014/main" xmlns="" id="{40A9FC50-4F66-4608-8421-6053877BE6BC}"/>
              </a:ext>
            </a:extLst>
          </p:cNvPr>
          <p:cNvSpPr/>
          <p:nvPr/>
        </p:nvSpPr>
        <p:spPr>
          <a:xfrm>
            <a:off x="8298426" y="1573160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9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BBB31C-18AB-42C6-82A7-4901FE549AB9}"/>
              </a:ext>
            </a:extLst>
          </p:cNvPr>
          <p:cNvSpPr txBox="1"/>
          <p:nvPr/>
        </p:nvSpPr>
        <p:spPr>
          <a:xfrm>
            <a:off x="0" y="380665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considering CAMSS Shelters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questions, please contact us below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9A589124-A931-4C66-83D7-EE376B7A31EC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3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349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Ryan Phillips</cp:lastModifiedBy>
  <cp:revision>107</cp:revision>
  <cp:lastPrinted>2019-05-31T22:39:55Z</cp:lastPrinted>
  <dcterms:created xsi:type="dcterms:W3CDTF">2019-05-08T19:24:50Z</dcterms:created>
  <dcterms:modified xsi:type="dcterms:W3CDTF">2019-08-20T19:36:26Z</dcterms:modified>
</cp:coreProperties>
</file>