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1" r:id="rId10"/>
    <p:sldId id="282" r:id="rId11"/>
    <p:sldId id="283" r:id="rId12"/>
    <p:sldId id="284" r:id="rId13"/>
    <p:sldId id="285" r:id="rId14"/>
    <p:sldId id="263" r:id="rId15"/>
    <p:sldId id="264" r:id="rId16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g22189wFgp948O3z3Stu6w==" hashData="/MLP0Rt9ccrFypW8zAwKyLsIOkks7DZrAja/vXfDnFfcwNHKfUzuVN0qCfOZbWYxdwMzI2I29MamEALRAA5/Qw=="/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yan Phillips" initials="RP" lastIdx="1" clrIdx="0">
    <p:extLst>
      <p:ext uri="{19B8F6BF-5375-455C-9EA6-DF929625EA0E}">
        <p15:presenceInfo xmlns:p15="http://schemas.microsoft.com/office/powerpoint/2012/main" userId="9a6cba2b7eac237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39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2" y="19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D974C4-8DC9-4AB4-A58B-E387A6AC6E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7949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745C1EA-7D14-4B80-BB93-09F39CE418D8}"/>
              </a:ext>
            </a:extLst>
          </p:cNvPr>
          <p:cNvGrpSpPr/>
          <p:nvPr userDrawn="1"/>
        </p:nvGrpSpPr>
        <p:grpSpPr>
          <a:xfrm>
            <a:off x="0" y="2085810"/>
            <a:ext cx="12192002" cy="3310649"/>
            <a:chOff x="0" y="3067665"/>
            <a:chExt cx="12192002" cy="247334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86362FBF-EA85-4989-A574-E13D813C9F79}"/>
                </a:ext>
              </a:extLst>
            </p:cNvPr>
            <p:cNvSpPr/>
            <p:nvPr/>
          </p:nvSpPr>
          <p:spPr>
            <a:xfrm rot="16200000" flipH="1">
              <a:off x="5882146" y="-2814481"/>
              <a:ext cx="427707" cy="1219200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73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4"/>
                </a:solidFill>
              </a:endParaRPr>
            </a:p>
            <a:p>
              <a:pPr algn="ctr"/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D252677A-A73F-4C65-B0ED-351694F61617}"/>
                </a:ext>
              </a:extLst>
            </p:cNvPr>
            <p:cNvSpPr/>
            <p:nvPr/>
          </p:nvSpPr>
          <p:spPr>
            <a:xfrm rot="5400000" flipH="1">
              <a:off x="5882148" y="-768847"/>
              <a:ext cx="427707" cy="1219200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73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4"/>
                </a:solidFill>
              </a:endParaRPr>
            </a:p>
            <a:p>
              <a:pPr algn="ctr"/>
              <a:endParaRPr lang="en-US" dirty="0">
                <a:solidFill>
                  <a:schemeClr val="accent4"/>
                </a:solidFill>
              </a:endParaRPr>
            </a:p>
          </p:txBody>
        </p:sp>
        <p:pic>
          <p:nvPicPr>
            <p:cNvPr id="11" name="Picture 10" descr="A picture containing water&#10;&#10;Description automatically generated">
              <a:extLst>
                <a:ext uri="{FF2B5EF4-FFF2-40B4-BE49-F238E27FC236}">
                  <a16:creationId xmlns:a16="http://schemas.microsoft.com/office/drawing/2014/main" xmlns="" id="{C4773157-2755-48DE-99F8-D0D902725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6228"/>
              <a:ext cx="12192000" cy="1802834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87D1ED8-5B24-4255-B39F-3A5DA9C9F841}"/>
              </a:ext>
            </a:extLst>
          </p:cNvPr>
          <p:cNvSpPr/>
          <p:nvPr userDrawn="1"/>
        </p:nvSpPr>
        <p:spPr>
          <a:xfrm rot="16200000" flipH="1">
            <a:off x="5899717" y="-101341"/>
            <a:ext cx="392566" cy="12192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3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C8C3AF0-E99A-45FC-9BCE-2DA3C43887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809"/>
            <a:ext cx="12192000" cy="72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FD9641A-952A-4712-B9B0-CB7EBF95FB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3" y="179881"/>
            <a:ext cx="3684839" cy="368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058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0395D1-0D1B-4440-A507-87771A421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30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68729E-AE0D-4919-BADA-763A67429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3713194-B40D-47A2-8B1F-8551FB60A5F2}"/>
              </a:ext>
            </a:extLst>
          </p:cNvPr>
          <p:cNvSpPr/>
          <p:nvPr userDrawn="1"/>
        </p:nvSpPr>
        <p:spPr>
          <a:xfrm rot="16200000" flipH="1">
            <a:off x="5899717" y="-101341"/>
            <a:ext cx="392566" cy="12192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3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024D1C4-6AF0-4BC1-BA64-71016F4BE8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809"/>
            <a:ext cx="12192000" cy="72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BF9BC4E-E040-4E1D-A9C1-F5F5E61501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3" y="179881"/>
            <a:ext cx="3684839" cy="368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17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96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mss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amss.com/product/camss-30iseh48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amss.com/product/camss-60ex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amss.com/product/camss-60ex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amss.com/series/ex-plus/" TargetMode="External"/><Relationship Id="rId13" Type="http://schemas.openxmlformats.org/officeDocument/2006/relationships/hyperlink" Target="https://camss.com/product/customize-camss-16q-shelter-system/" TargetMode="External"/><Relationship Id="rId18" Type="http://schemas.openxmlformats.org/officeDocument/2006/relationships/hyperlink" Target="https://camss.com/product/customize-camss-16ex-shelter-system/" TargetMode="External"/><Relationship Id="rId3" Type="http://schemas.openxmlformats.org/officeDocument/2006/relationships/image" Target="../media/image18.png"/><Relationship Id="rId21" Type="http://schemas.openxmlformats.org/officeDocument/2006/relationships/image" Target="../media/image28.png"/><Relationship Id="rId7" Type="http://schemas.openxmlformats.org/officeDocument/2006/relationships/hyperlink" Target="http://www.camss.com/" TargetMode="External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image" Target="../media/image17.jpg"/><Relationship Id="rId16" Type="http://schemas.openxmlformats.org/officeDocument/2006/relationships/image" Target="../media/image24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11" Type="http://schemas.openxmlformats.org/officeDocument/2006/relationships/hyperlink" Target="https://camss.com/series/q/" TargetMode="External"/><Relationship Id="rId5" Type="http://schemas.openxmlformats.org/officeDocument/2006/relationships/image" Target="../media/image19.png"/><Relationship Id="rId15" Type="http://schemas.openxmlformats.org/officeDocument/2006/relationships/hyperlink" Target="https://camss.com/series/ex/" TargetMode="External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4" Type="http://schemas.openxmlformats.org/officeDocument/2006/relationships/hyperlink" Target="https://camss.com/product/customize-the-camss-60ex-shelter-system/" TargetMode="External"/><Relationship Id="rId9" Type="http://schemas.openxmlformats.org/officeDocument/2006/relationships/hyperlink" Target="https://camss.com/series/tac/" TargetMode="External"/><Relationship Id="rId14" Type="http://schemas.openxmlformats.org/officeDocument/2006/relationships/image" Target="../media/image23.png"/><Relationship Id="rId2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mss.com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camss.com/series/ex-plus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amss.com/product/camss-30iseh48/" TargetMode="External"/><Relationship Id="rId2" Type="http://schemas.openxmlformats.org/officeDocument/2006/relationships/hyperlink" Target="https://camss.com/product/camss-28ex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amss.com/product/camss-35exlp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amss.com/product/camss-40ex50lp/" TargetMode="External"/><Relationship Id="rId2" Type="http://schemas.openxmlformats.org/officeDocument/2006/relationships/hyperlink" Target="https://camss.com/product/camss-40ex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amss.com/product/camss-40ex50sp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amss.com/product/camss-47exeh90/" TargetMode="External"/><Relationship Id="rId2" Type="http://schemas.openxmlformats.org/officeDocument/2006/relationships/hyperlink" Target="https://camss.com/product/camss-47ex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amss.com/product/camss-60ex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amss.com/product/camss-40ex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amss.com/product/camss-40ex/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amss.com/product/camss-40ex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amss.com/product/camss-30iseh48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xmlns="" id="{19F3A53A-E397-467B-A174-64E7C56BE047}"/>
              </a:ext>
            </a:extLst>
          </p:cNvPr>
          <p:cNvSpPr/>
          <p:nvPr/>
        </p:nvSpPr>
        <p:spPr>
          <a:xfrm>
            <a:off x="5987845" y="6268065"/>
            <a:ext cx="2381865" cy="3982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F58367A-723A-44BE-862F-9A6F95F0C56C}"/>
              </a:ext>
            </a:extLst>
          </p:cNvPr>
          <p:cNvSpPr txBox="1"/>
          <p:nvPr/>
        </p:nvSpPr>
        <p:spPr>
          <a:xfrm>
            <a:off x="0" y="3194033"/>
            <a:ext cx="1218202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 EX+ Series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 Vehicle Maintenance &amp; Storage Shelters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1378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CAMSS30IS Engineering and Design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8EF63A-FB7A-4508-9DDC-B948FE01A222}"/>
              </a:ext>
            </a:extLst>
          </p:cNvPr>
          <p:cNvSpPr txBox="1"/>
          <p:nvPr/>
        </p:nvSpPr>
        <p:spPr>
          <a:xfrm>
            <a:off x="952478" y="1873576"/>
            <a:ext cx="5772839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to maintain internal temperature of 40°F to 80°F in ambient temperature of   -25°F to 125°F when supported </a:t>
            </a: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 environmental control units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calculations demonstrate shelter performance meets a wind load of 100 mph per ASCE 7-16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calculations demonstrate shelter performance meets ground snow load of 20 psf per ASCE 7-16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FC2C7E7-0FF6-4FE6-BFAA-A0A7D7CA8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45" y="1956479"/>
            <a:ext cx="4820955" cy="3201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BBC215B-E063-423F-BD30-D3924B8A4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85" y="5606924"/>
            <a:ext cx="5893127" cy="90297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B573370-D42D-4C36-A760-D99988F53D94}"/>
              </a:ext>
            </a:extLst>
          </p:cNvPr>
          <p:cNvSpPr/>
          <p:nvPr/>
        </p:nvSpPr>
        <p:spPr>
          <a:xfrm>
            <a:off x="1458069" y="5744186"/>
            <a:ext cx="498085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our CAMSS30IS, click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www.camss.com/product/camss-30iseh48/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4173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24D8D7E-AD7E-4E61-B7FF-46AF65EBB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85" y="5644399"/>
            <a:ext cx="5893127" cy="9029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CAMSS60EX Shelter 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8EF63A-FB7A-4508-9DDC-B948FE01A222}"/>
              </a:ext>
            </a:extLst>
          </p:cNvPr>
          <p:cNvSpPr txBox="1"/>
          <p:nvPr/>
        </p:nvSpPr>
        <p:spPr>
          <a:xfrm>
            <a:off x="878207" y="1891839"/>
            <a:ext cx="510818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60’ W x 100’ L x 28’ H with 17’10” eave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6000 sq. ft. usable space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Assembles in thirty-two (32) hours with a trained crew of eight (8)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for maintenance, warehouse and/or equipment coverage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Extra-large working area with huge doors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Ample room for your maintenance needs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Hand-crank lifts to build the frame section makes the 60EX simple and safe to assemble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 resistant per NFPA 701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31170C5-B83C-4F49-A70E-E01CC0FF7CB1}"/>
              </a:ext>
            </a:extLst>
          </p:cNvPr>
          <p:cNvSpPr/>
          <p:nvPr/>
        </p:nvSpPr>
        <p:spPr>
          <a:xfrm>
            <a:off x="1458069" y="5781661"/>
            <a:ext cx="50706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our CAMSS60EX, click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www.camss.com/product/camss-60ex/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close up of a tent&#10;&#10;Description automatically generated">
            <a:extLst>
              <a:ext uri="{FF2B5EF4-FFF2-40B4-BE49-F238E27FC236}">
                <a16:creationId xmlns="" xmlns:a16="http://schemas.microsoft.com/office/drawing/2014/main" id="{6BCC143D-ED88-440D-8CA0-A17ADE327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663" y="2158070"/>
            <a:ext cx="5497562" cy="266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686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CAMSS60EX Engineering and Design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8EF63A-FB7A-4508-9DDC-B948FE01A222}"/>
              </a:ext>
            </a:extLst>
          </p:cNvPr>
          <p:cNvSpPr txBox="1"/>
          <p:nvPr/>
        </p:nvSpPr>
        <p:spPr>
          <a:xfrm>
            <a:off x="868832" y="1880505"/>
            <a:ext cx="461145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calculations demonstrate shelter performance meets a wind load of 100 mph per ASCE 7-16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calculations demonstrate shelter performance meets a ground snow load of 20 psf per ASCE 7-16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BB74A46-95D9-4494-93FB-FCA8F97FF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85" y="5644399"/>
            <a:ext cx="5893127" cy="9029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54AC825-D0F2-42C5-A83C-A67F31655F48}"/>
              </a:ext>
            </a:extLst>
          </p:cNvPr>
          <p:cNvSpPr/>
          <p:nvPr/>
        </p:nvSpPr>
        <p:spPr>
          <a:xfrm>
            <a:off x="1458069" y="5781661"/>
            <a:ext cx="50706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our CAMSS60EX, click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www.camss.com/product/camss-60ex/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="" xmlns:a16="http://schemas.microsoft.com/office/drawing/2014/main" id="{C00022C7-9046-4E6B-BB12-EB22FCDB1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556" y="1750221"/>
            <a:ext cx="4822601" cy="33239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654"/>
          <a:stretch/>
        </p:blipFill>
        <p:spPr>
          <a:xfrm>
            <a:off x="6455884" y="1828040"/>
            <a:ext cx="4665127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166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CAMSS60EX Shelter 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Video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AMSS 60EX Shelter Syst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891" y="1400497"/>
            <a:ext cx="9496581" cy="534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932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BA74BBD-84DC-4A20-BE07-45C612A5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0" y="2352461"/>
            <a:ext cx="2814497" cy="38933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E335569-9765-40FB-AF41-DB519DA167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746" y="2322963"/>
            <a:ext cx="2803672" cy="38786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 Website</a:t>
            </a:r>
          </a:p>
        </p:txBody>
      </p:sp>
      <p:sp>
        <p:nvSpPr>
          <p:cNvPr id="13" name="Rectangle: Rounded Corners 12">
            <a:hlinkClick r:id="rId4"/>
            <a:extLst>
              <a:ext uri="{FF2B5EF4-FFF2-40B4-BE49-F238E27FC236}">
                <a16:creationId xmlns:a16="http://schemas.microsoft.com/office/drawing/2014/main" xmlns="" id="{B717745C-E800-40B4-A4D2-23F484660A0F}"/>
              </a:ext>
            </a:extLst>
          </p:cNvPr>
          <p:cNvSpPr/>
          <p:nvPr/>
        </p:nvSpPr>
        <p:spPr>
          <a:xfrm>
            <a:off x="8531940" y="1563329"/>
            <a:ext cx="1854426" cy="470007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049BC8D-5FEE-436B-9D95-73874037D783}"/>
              </a:ext>
            </a:extLst>
          </p:cNvPr>
          <p:cNvSpPr/>
          <p:nvPr/>
        </p:nvSpPr>
        <p:spPr>
          <a:xfrm>
            <a:off x="8697205" y="1584055"/>
            <a:ext cx="15160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</a:t>
            </a:r>
          </a:p>
        </p:txBody>
      </p:sp>
      <p:pic>
        <p:nvPicPr>
          <p:cNvPr id="11" name="Picture 10" descr="A picture containing electronics, monitor&#10;&#10;Description automatically generated">
            <a:hlinkClick r:id="rId4"/>
            <a:extLst>
              <a:ext uri="{FF2B5EF4-FFF2-40B4-BE49-F238E27FC236}">
                <a16:creationId xmlns:a16="http://schemas.microsoft.com/office/drawing/2014/main" xmlns="" id="{78136A07-8508-471A-84E8-0CB9E425C1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643" y="1922206"/>
            <a:ext cx="3231473" cy="457791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C5C2436F-156E-49C0-8893-379B6EC686A6}"/>
              </a:ext>
            </a:extLst>
          </p:cNvPr>
          <p:cNvSpPr/>
          <p:nvPr/>
        </p:nvSpPr>
        <p:spPr>
          <a:xfrm>
            <a:off x="4709650" y="1597743"/>
            <a:ext cx="1854426" cy="470007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8ECD25B-D86B-48C8-848E-57E4F10A7D3F}"/>
              </a:ext>
            </a:extLst>
          </p:cNvPr>
          <p:cNvSpPr/>
          <p:nvPr/>
        </p:nvSpPr>
        <p:spPr>
          <a:xfrm>
            <a:off x="4852793" y="1603721"/>
            <a:ext cx="15160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Page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5B17D300-32AA-4723-B63D-888AC6B296EB}"/>
              </a:ext>
            </a:extLst>
          </p:cNvPr>
          <p:cNvSpPr/>
          <p:nvPr/>
        </p:nvSpPr>
        <p:spPr>
          <a:xfrm>
            <a:off x="916856" y="1610033"/>
            <a:ext cx="1854426" cy="470007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8FCFE62-44F1-4E83-9A05-7BA494118BDA}"/>
              </a:ext>
            </a:extLst>
          </p:cNvPr>
          <p:cNvSpPr/>
          <p:nvPr/>
        </p:nvSpPr>
        <p:spPr>
          <a:xfrm>
            <a:off x="1059999" y="1616011"/>
            <a:ext cx="15160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CAMSS.com</a:t>
            </a:r>
          </a:p>
        </p:txBody>
      </p:sp>
      <p:pic>
        <p:nvPicPr>
          <p:cNvPr id="12" name="Picture 11" descr="A picture containing electronics, monitor&#10;&#10;Description automatically generated">
            <a:extLst>
              <a:ext uri="{FF2B5EF4-FFF2-40B4-BE49-F238E27FC236}">
                <a16:creationId xmlns:a16="http://schemas.microsoft.com/office/drawing/2014/main" xmlns="" id="{A824A14D-19E9-48AD-ABD1-8566D1C68A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90" y="1940675"/>
            <a:ext cx="3231473" cy="45779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28460EA-D684-4D96-9382-522083CEB5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077" y="2345843"/>
            <a:ext cx="2844085" cy="3730492"/>
          </a:xfrm>
          <a:prstGeom prst="rect">
            <a:avLst/>
          </a:prstGeom>
        </p:spPr>
      </p:pic>
      <p:pic>
        <p:nvPicPr>
          <p:cNvPr id="3" name="Picture 2" descr="A picture containing electronics, monitor&#10;&#10;Description automatically generated">
            <a:extLst>
              <a:ext uri="{FF2B5EF4-FFF2-40B4-BE49-F238E27FC236}">
                <a16:creationId xmlns:a16="http://schemas.microsoft.com/office/drawing/2014/main" xmlns="" id="{92C0B3D6-0843-40F4-98AB-871D4EDC8A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463" y="1938367"/>
            <a:ext cx="3231473" cy="4577919"/>
          </a:xfrm>
          <a:prstGeom prst="rect">
            <a:avLst/>
          </a:prstGeom>
        </p:spPr>
      </p:pic>
      <p:sp>
        <p:nvSpPr>
          <p:cNvPr id="19" name="Rectangle 18">
            <a:hlinkClick r:id="rId7"/>
            <a:extLst>
              <a:ext uri="{FF2B5EF4-FFF2-40B4-BE49-F238E27FC236}">
                <a16:creationId xmlns:a16="http://schemas.microsoft.com/office/drawing/2014/main" xmlns="" id="{86195A73-B6C8-4A69-8BE3-34B92FF68A87}"/>
              </a:ext>
            </a:extLst>
          </p:cNvPr>
          <p:cNvSpPr/>
          <p:nvPr/>
        </p:nvSpPr>
        <p:spPr>
          <a:xfrm>
            <a:off x="641555" y="1607573"/>
            <a:ext cx="3215148" cy="488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hlinkClick r:id="rId8"/>
            <a:extLst>
              <a:ext uri="{FF2B5EF4-FFF2-40B4-BE49-F238E27FC236}">
                <a16:creationId xmlns:a16="http://schemas.microsoft.com/office/drawing/2014/main" xmlns="" id="{6330A9BD-277A-4E97-B754-D613CBB7615C}"/>
              </a:ext>
            </a:extLst>
          </p:cNvPr>
          <p:cNvSpPr/>
          <p:nvPr/>
        </p:nvSpPr>
        <p:spPr>
          <a:xfrm>
            <a:off x="4466303" y="1612489"/>
            <a:ext cx="3215148" cy="488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9650" y="2352461"/>
            <a:ext cx="2760560" cy="2749464"/>
          </a:xfrm>
          <a:prstGeom prst="rect">
            <a:avLst/>
          </a:prstGeom>
        </p:spPr>
      </p:pic>
      <p:pic>
        <p:nvPicPr>
          <p:cNvPr id="7" name="Picture 6">
            <a:hlinkClick r:id="rId11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7401" y="2360510"/>
            <a:ext cx="2807699" cy="2662903"/>
          </a:xfrm>
          <a:prstGeom prst="rect">
            <a:avLst/>
          </a:prstGeom>
        </p:spPr>
      </p:pic>
      <p:pic>
        <p:nvPicPr>
          <p:cNvPr id="9" name="Picture 8">
            <a:hlinkClick r:id="rId13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91746" y="2322963"/>
            <a:ext cx="2803672" cy="3755535"/>
          </a:xfrm>
          <a:prstGeom prst="rect">
            <a:avLst/>
          </a:prstGeom>
        </p:spPr>
      </p:pic>
      <p:pic>
        <p:nvPicPr>
          <p:cNvPr id="5" name="Picture 4">
            <a:hlinkClick r:id="rId15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67156" y="2360510"/>
            <a:ext cx="2803054" cy="2773537"/>
          </a:xfrm>
          <a:prstGeom prst="rect">
            <a:avLst/>
          </a:prstGeom>
        </p:spPr>
      </p:pic>
      <p:pic>
        <p:nvPicPr>
          <p:cNvPr id="10" name="Picture 9">
            <a:hlinkClick r:id="rId15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79096" y="4995100"/>
            <a:ext cx="2691114" cy="929649"/>
          </a:xfrm>
          <a:prstGeom prst="rect">
            <a:avLst/>
          </a:prstGeom>
        </p:spPr>
      </p:pic>
      <p:pic>
        <p:nvPicPr>
          <p:cNvPr id="22" name="Picture 21">
            <a:hlinkClick r:id="rId18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91746" y="2322963"/>
            <a:ext cx="2808652" cy="3753372"/>
          </a:xfrm>
          <a:prstGeom prst="rect">
            <a:avLst/>
          </a:prstGeom>
        </p:spPr>
      </p:pic>
      <p:pic>
        <p:nvPicPr>
          <p:cNvPr id="26" name="Picture 25">
            <a:hlinkClick r:id="rId8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667157" y="2360510"/>
            <a:ext cx="2803054" cy="2591587"/>
          </a:xfrm>
          <a:prstGeom prst="rect">
            <a:avLst/>
          </a:prstGeom>
        </p:spPr>
      </p:pic>
      <p:pic>
        <p:nvPicPr>
          <p:cNvPr id="27" name="Picture 26">
            <a:hlinkClick r:id="rId8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667156" y="4990085"/>
            <a:ext cx="2803054" cy="1088697"/>
          </a:xfrm>
          <a:prstGeom prst="rect">
            <a:avLst/>
          </a:prstGeom>
        </p:spPr>
      </p:pic>
      <p:pic>
        <p:nvPicPr>
          <p:cNvPr id="4" name="Picture 3">
            <a:hlinkClick r:id="rId4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56844" y="2320800"/>
            <a:ext cx="2838574" cy="375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292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8BBB31C-18AB-42C6-82A7-4901FE549AB9}"/>
              </a:ext>
            </a:extLst>
          </p:cNvPr>
          <p:cNvSpPr txBox="1"/>
          <p:nvPr/>
        </p:nvSpPr>
        <p:spPr>
          <a:xfrm>
            <a:off x="0" y="3806654"/>
            <a:ext cx="12192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considering CAMSS Shelters 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further questions, please contact us below</a:t>
            </a:r>
          </a:p>
          <a:p>
            <a:pPr algn="ctr"/>
            <a:r>
              <a:rPr lang="en-U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xmlns="" id="{9A589124-A931-4C66-83D7-EE376B7A31EC}"/>
              </a:ext>
            </a:extLst>
          </p:cNvPr>
          <p:cNvSpPr/>
          <p:nvPr/>
        </p:nvSpPr>
        <p:spPr>
          <a:xfrm>
            <a:off x="5987845" y="6268065"/>
            <a:ext cx="2381865" cy="3982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35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8EF63A-FB7A-4508-9DDC-B948FE01A222}"/>
              </a:ext>
            </a:extLst>
          </p:cNvPr>
          <p:cNvSpPr txBox="1"/>
          <p:nvPr/>
        </p:nvSpPr>
        <p:spPr>
          <a:xfrm>
            <a:off x="1118817" y="1750142"/>
            <a:ext cx="492792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largest maintenance shelters series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Frequently used to house larger vehicles and equipment that require storage or repair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as military vehicle maintenance and storage shelters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Massive doors with tall clearances that allows larger vehicles to enter them easily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642B498-A017-41B2-916E-0A05C3EC4A3A}"/>
              </a:ext>
            </a:extLst>
          </p:cNvPr>
          <p:cNvSpPr/>
          <p:nvPr/>
        </p:nvSpPr>
        <p:spPr>
          <a:xfrm>
            <a:off x="1076634" y="5617525"/>
            <a:ext cx="5720774" cy="899652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31170C5-B83C-4F49-A70E-E01CC0FF7CB1}"/>
              </a:ext>
            </a:extLst>
          </p:cNvPr>
          <p:cNvSpPr/>
          <p:nvPr/>
        </p:nvSpPr>
        <p:spPr>
          <a:xfrm>
            <a:off x="1458069" y="5744186"/>
            <a:ext cx="50000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our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EX+ shelters,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https://camss.com/series/ex-plus/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BBAB288-DA95-476E-A7E1-C125972D7278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 Family of EX+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78841" y="5293454"/>
            <a:ext cx="4373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CAMSS 60EX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259" y="1750142"/>
            <a:ext cx="4554859" cy="342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141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BBAB288-DA95-476E-A7E1-C125972D7278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 EX+ Series Links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9639" y="1689990"/>
            <a:ext cx="3470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hlinkClick r:id="rId2"/>
              </a:rPr>
              <a:t>CAMSS 28EX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64887" y="1689991"/>
            <a:ext cx="3470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hlinkClick r:id="rId3"/>
              </a:rPr>
              <a:t>CAMSS 30IS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04306" y="3966700"/>
            <a:ext cx="3470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hlinkClick r:id="rId4"/>
              </a:rPr>
              <a:t>CAMSS 35EXLP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08234" y="2312625"/>
            <a:ext cx="57838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3</a:t>
            </a:r>
            <a:r>
              <a:rPr lang="en-US" sz="2000" dirty="0" smtClean="0">
                <a:solidFill>
                  <a:schemeClr val="bg1"/>
                </a:solidFill>
              </a:rPr>
              <a:t>0’ W x 48’ L x 24’4” H, 18’6” Eaves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Part Number (Tan): CAMSS-30ISEH48-T   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Part Number (Green): CAMSS-30ISEH48-G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0337" y="2316586"/>
            <a:ext cx="57838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28’W x 38’ L x 17’7” H, 12’ Eaves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Part Number (Tan): CAMSS-28EX38LP-T   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Part Number (Green): CAMSS-28EX38LP-G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62689" y="4689527"/>
            <a:ext cx="57838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40’W x 50’ L x 16’ Peak Height, 9’6” Eaves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Part Number (Tan): CAMSS-40EX50SP-T   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Part Number (Green): CAMSS-40EX50SP-G</a:t>
            </a:r>
          </a:p>
        </p:txBody>
      </p:sp>
    </p:spTree>
    <p:extLst>
      <p:ext uri="{BB962C8B-B14F-4D97-AF65-F5344CB8AC3E}">
        <p14:creationId xmlns:p14="http://schemas.microsoft.com/office/powerpoint/2010/main" val="15201913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BBAB288-DA95-476E-A7E1-C125972D7278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 EX+ Series Links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40972" y="1613908"/>
            <a:ext cx="3470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hlinkClick r:id="rId2"/>
              </a:rPr>
              <a:t>CAMSS 40EX58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29550" y="1708984"/>
            <a:ext cx="3470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hlinkClick r:id="rId3"/>
              </a:rPr>
              <a:t>CAMSS 40EX50LP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10930" y="4204779"/>
            <a:ext cx="3470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hlinkClick r:id="rId4"/>
              </a:rPr>
              <a:t>CAMSS 40EX50SP</a:t>
            </a:r>
            <a:r>
              <a:rPr lang="en-US" sz="2400" dirty="0" smtClean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15679" y="2215182"/>
            <a:ext cx="57838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40’W x 58’ L x 25’3” Height, 18’ Eaves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Part Number (Tan): CAMSS-HIT-40EX5815T   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Part Number (Green): CAMSS-HIT-40EX5815G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72899" y="2192099"/>
            <a:ext cx="57838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40’W x 50’ L x 20’ Peak Height, 13’ Eaves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Part Number (Tan): CAMSS-40EX50LP-T   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Part Number (Green): CAMSS-40EX50LP-G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62689" y="4689527"/>
            <a:ext cx="57838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40’W x 50’ L x 16’ Peak Height, 9’6” Eaves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Part Number (Tan): CAMSS-40EX50SP-T   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Part Number (Green): CAMSS-40EX50SP-G</a:t>
            </a:r>
          </a:p>
        </p:txBody>
      </p:sp>
    </p:spTree>
    <p:extLst>
      <p:ext uri="{BB962C8B-B14F-4D97-AF65-F5344CB8AC3E}">
        <p14:creationId xmlns:p14="http://schemas.microsoft.com/office/powerpoint/2010/main" val="42278354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BBAB288-DA95-476E-A7E1-C125972D7278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 EX+ Series Links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15679" y="2215182"/>
            <a:ext cx="57838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47’ W x 60’ L x 22’10” H, 14’ Eaves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Part Number (Tan): CAMSS47EX60-T  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Part Number (Green): CAMSS47EX60-G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72899" y="2192099"/>
            <a:ext cx="57838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60’ W x 100’ L x 28’ H, 17’10” Eaves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Part Number (Tan): CAMSS-40EX50LP-T   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Part Number (Green): CAMSS-40EX50LP-G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62689" y="4689527"/>
            <a:ext cx="57838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47’ W x 90’ L x 27’5” H, 19’11” Eaves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Part Number (Tan): CAMSS47EXEH90-T   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Part Number (Green): CAMSS47EXEH90-G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12336" y="1576580"/>
            <a:ext cx="3470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hlinkClick r:id="rId2"/>
              </a:rPr>
              <a:t>CAMSS 47EX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69617" y="4202393"/>
            <a:ext cx="3470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hlinkClick r:id="rId3"/>
              </a:rPr>
              <a:t>CAMSS 47EHEH90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29550" y="1717699"/>
            <a:ext cx="3470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hlinkClick r:id="rId4"/>
              </a:rPr>
              <a:t>CAMSS 60EX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9145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9FB6D52-69CA-412B-B86C-0E0ACDEFC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85" y="5622275"/>
            <a:ext cx="5893127" cy="9029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CAMSS40EX58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8EF63A-FB7A-4508-9DDC-B948FE01A222}"/>
              </a:ext>
            </a:extLst>
          </p:cNvPr>
          <p:cNvSpPr txBox="1"/>
          <p:nvPr/>
        </p:nvSpPr>
        <p:spPr>
          <a:xfrm>
            <a:off x="896898" y="1781804"/>
            <a:ext cx="5526025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40’ W x 58’ L x 25’3” H with 18’ eaves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2320 sq. ft. usable space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Sets up in twenty (20) hours with a trained crew of eight (8)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heavy equipment required for setup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lift vehicle doors – 30’ W x 15’ 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uses include maintenance, warehouse and/or equipment storage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 resistant per NFPA 701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Engineered to withstand winds of 100 mph and ground snow load of 20 psf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31170C5-B83C-4F49-A70E-E01CC0FF7CB1}"/>
              </a:ext>
            </a:extLst>
          </p:cNvPr>
          <p:cNvSpPr/>
          <p:nvPr/>
        </p:nvSpPr>
        <p:spPr>
          <a:xfrm>
            <a:off x="1458069" y="5744186"/>
            <a:ext cx="53270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our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CAMSS40EX58,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www.camss.com/product/camss-40ex/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23D8AF9-3A95-4824-B537-F1F0CA3699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654" y="1647018"/>
            <a:ext cx="5655276" cy="340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979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CAMSS40EX58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&amp; Design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8EF63A-FB7A-4508-9DDC-B948FE01A222}"/>
              </a:ext>
            </a:extLst>
          </p:cNvPr>
          <p:cNvSpPr txBox="1"/>
          <p:nvPr/>
        </p:nvSpPr>
        <p:spPr>
          <a:xfrm>
            <a:off x="899740" y="1783479"/>
            <a:ext cx="53652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to maintain internal temperature of 40°F to 80°F in ambient temperature of -25°F to 125°F when supported by military environmental control units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calculations demonstrate shelter performance meets a wind load of 100 mph per ASCE 7-16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1E897E69-BB6E-4015-BB72-7CCE205CB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994" y="1924959"/>
            <a:ext cx="4830098" cy="29567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-1" r="710"/>
          <a:stretch/>
        </p:blipFill>
        <p:spPr>
          <a:xfrm>
            <a:off x="7003359" y="2006276"/>
            <a:ext cx="4653020" cy="2781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DA75440-77E6-4CA8-82A7-C8EB830D2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85" y="5622275"/>
            <a:ext cx="5893127" cy="90297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CC8087B-B843-4709-A0FB-5B6D8EC9AC26}"/>
              </a:ext>
            </a:extLst>
          </p:cNvPr>
          <p:cNvSpPr/>
          <p:nvPr/>
        </p:nvSpPr>
        <p:spPr>
          <a:xfrm>
            <a:off x="1458069" y="5744186"/>
            <a:ext cx="53270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our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CAMSS40EX58,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www.camss.com/product/camss-40ex/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1948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CAMSS40EX58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&amp; Design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8EF63A-FB7A-4508-9DDC-B948FE01A222}"/>
              </a:ext>
            </a:extLst>
          </p:cNvPr>
          <p:cNvSpPr txBox="1"/>
          <p:nvPr/>
        </p:nvSpPr>
        <p:spPr>
          <a:xfrm>
            <a:off x="899741" y="1776105"/>
            <a:ext cx="5220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calculations demonstrate shelter performance meets a ground snow load of 20 psf per ASCE 7-16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is capable of being erected in 20 hours with 8 personnel with no heavy machinery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lift maintenance door shall open or close in 75 seconds</a:t>
            </a:r>
          </a:p>
        </p:txBody>
      </p:sp>
      <p:pic>
        <p:nvPicPr>
          <p:cNvPr id="5" name="Picture 4" descr="A close up of a cage&#10;&#10;Description automatically generated">
            <a:extLst>
              <a:ext uri="{FF2B5EF4-FFF2-40B4-BE49-F238E27FC236}">
                <a16:creationId xmlns="" xmlns:a16="http://schemas.microsoft.com/office/drawing/2014/main" id="{5F690150-B6A0-4F34-B66A-97C0DE6288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466" y="1452716"/>
            <a:ext cx="5494257" cy="33844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3E3643E-4EF9-4DF7-B3B5-63A187751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85" y="5622275"/>
            <a:ext cx="5893127" cy="9029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5E11F1E-908A-4548-8EE5-D1E4203BE183}"/>
              </a:ext>
            </a:extLst>
          </p:cNvPr>
          <p:cNvSpPr/>
          <p:nvPr/>
        </p:nvSpPr>
        <p:spPr>
          <a:xfrm>
            <a:off x="1458069" y="5744186"/>
            <a:ext cx="53270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our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CAMSS40EX58,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www.camss.com/product/camss-40ex/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566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CAMSS30IS Shelter 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8EF63A-FB7A-4508-9DDC-B948FE01A222}"/>
              </a:ext>
            </a:extLst>
          </p:cNvPr>
          <p:cNvSpPr txBox="1"/>
          <p:nvPr/>
        </p:nvSpPr>
        <p:spPr>
          <a:xfrm>
            <a:off x="952479" y="1873575"/>
            <a:ext cx="577283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30’ W x 48’ L x 24’4” H with 18’6” eaves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1440 sq. ft. usable space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lift vehicle door – 16’ W x 16’11” 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Sets up in ten (10) hours with a trained crew of eight (8)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heavy equipment required for setup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for maintenance, vehicle inspection or emergency response staging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 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resistant per NFPA 701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0D00938-447F-43AE-AA02-8EB3D941C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85" y="5606924"/>
            <a:ext cx="5893127" cy="9029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31170C5-B83C-4F49-A70E-E01CC0FF7CB1}"/>
              </a:ext>
            </a:extLst>
          </p:cNvPr>
          <p:cNvSpPr/>
          <p:nvPr/>
        </p:nvSpPr>
        <p:spPr>
          <a:xfrm>
            <a:off x="1458069" y="5744186"/>
            <a:ext cx="498085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our CAMSS30IS, click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www.camss.com/product/camss-30iseh48/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27685B5-1B97-45E0-A6E8-F16C67FD80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45" y="1956479"/>
            <a:ext cx="4820955" cy="320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489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14265</TotalTime>
  <Words>863</Words>
  <Application>Microsoft Office PowerPoint</Application>
  <PresentationFormat>Widescreen</PresentationFormat>
  <Paragraphs>114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</dc:creator>
  <cp:lastModifiedBy>Ryan Phillips</cp:lastModifiedBy>
  <cp:revision>189</cp:revision>
  <cp:lastPrinted>2019-05-31T22:39:55Z</cp:lastPrinted>
  <dcterms:created xsi:type="dcterms:W3CDTF">2019-05-08T19:24:50Z</dcterms:created>
  <dcterms:modified xsi:type="dcterms:W3CDTF">2019-08-16T18:08:25Z</dcterms:modified>
</cp:coreProperties>
</file>