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3" r:id="rId3"/>
    <p:sldId id="258" r:id="rId4"/>
    <p:sldId id="274" r:id="rId5"/>
    <p:sldId id="275" r:id="rId6"/>
    <p:sldId id="276" r:id="rId7"/>
    <p:sldId id="278" r:id="rId8"/>
    <p:sldId id="280" r:id="rId9"/>
    <p:sldId id="279" r:id="rId10"/>
    <p:sldId id="281" r:id="rId11"/>
    <p:sldId id="277" r:id="rId12"/>
    <p:sldId id="269" r:id="rId13"/>
    <p:sldId id="263" r:id="rId14"/>
    <p:sldId id="264" r:id="rId15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g22189wFgp948O3z3Stu6w==" hashData="/MLP0Rt9ccrFypW8zAwKyLsIOkks7DZrAja/vXfDnFfcwNHKfUzuVN0qCfOZbWYxdwMzI2I29MamEALRAA5/Qw=="/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an Phillips" initials="RP" lastIdx="1" clrIdx="0">
    <p:extLst>
      <p:ext uri="{19B8F6BF-5375-455C-9EA6-DF929625EA0E}">
        <p15:presenceInfo xmlns:p15="http://schemas.microsoft.com/office/powerpoint/2012/main" userId="9a6cba2b7eac237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39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2" y="18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D974C4-8DC9-4AB4-A58B-E387A6AC6E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794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745C1EA-7D14-4B80-BB93-09F39CE418D8}"/>
              </a:ext>
            </a:extLst>
          </p:cNvPr>
          <p:cNvGrpSpPr/>
          <p:nvPr userDrawn="1"/>
        </p:nvGrpSpPr>
        <p:grpSpPr>
          <a:xfrm>
            <a:off x="0" y="2085810"/>
            <a:ext cx="12192002" cy="3310649"/>
            <a:chOff x="0" y="3067665"/>
            <a:chExt cx="12192002" cy="247334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86362FBF-EA85-4989-A574-E13D813C9F79}"/>
                </a:ext>
              </a:extLst>
            </p:cNvPr>
            <p:cNvSpPr/>
            <p:nvPr/>
          </p:nvSpPr>
          <p:spPr>
            <a:xfrm rot="16200000" flipH="1">
              <a:off x="5882146" y="-2814481"/>
              <a:ext cx="427707" cy="121920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3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4"/>
                </a:solidFill>
              </a:endParaRPr>
            </a:p>
            <a:p>
              <a:pPr algn="ctr"/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D252677A-A73F-4C65-B0ED-351694F61617}"/>
                </a:ext>
              </a:extLst>
            </p:cNvPr>
            <p:cNvSpPr/>
            <p:nvPr/>
          </p:nvSpPr>
          <p:spPr>
            <a:xfrm rot="5400000" flipH="1">
              <a:off x="5882148" y="-768847"/>
              <a:ext cx="427707" cy="121920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3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4"/>
                </a:solidFill>
              </a:endParaRPr>
            </a:p>
            <a:p>
              <a:pPr algn="ctr"/>
              <a:endParaRPr lang="en-US" dirty="0">
                <a:solidFill>
                  <a:schemeClr val="accent4"/>
                </a:solidFill>
              </a:endParaRPr>
            </a:p>
          </p:txBody>
        </p:sp>
        <p:pic>
          <p:nvPicPr>
            <p:cNvPr id="11" name="Picture 10" descr="A picture containing water&#10;&#10;Description automatically generated">
              <a:extLst>
                <a:ext uri="{FF2B5EF4-FFF2-40B4-BE49-F238E27FC236}">
                  <a16:creationId xmlns:a16="http://schemas.microsoft.com/office/drawing/2014/main" xmlns="" id="{C4773157-2755-48DE-99F8-D0D902725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6228"/>
              <a:ext cx="12192000" cy="1802834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87D1ED8-5B24-4255-B39F-3A5DA9C9F841}"/>
              </a:ext>
            </a:extLst>
          </p:cNvPr>
          <p:cNvSpPr/>
          <p:nvPr userDrawn="1"/>
        </p:nvSpPr>
        <p:spPr>
          <a:xfrm rot="16200000" flipH="1">
            <a:off x="5899717" y="-101341"/>
            <a:ext cx="392566" cy="12192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3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C8C3AF0-E99A-45FC-9BCE-2DA3C43887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809"/>
            <a:ext cx="12192000" cy="72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FD9641A-952A-4712-B9B0-CB7EBF95FB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3" y="179881"/>
            <a:ext cx="3684839" cy="36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05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0395D1-0D1B-4440-A507-87771A421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30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68729E-AE0D-4919-BADA-763A67429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3713194-B40D-47A2-8B1F-8551FB60A5F2}"/>
              </a:ext>
            </a:extLst>
          </p:cNvPr>
          <p:cNvSpPr/>
          <p:nvPr userDrawn="1"/>
        </p:nvSpPr>
        <p:spPr>
          <a:xfrm rot="16200000" flipH="1">
            <a:off x="5899717" y="-101341"/>
            <a:ext cx="392566" cy="12192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3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24D1C4-6AF0-4BC1-BA64-71016F4BE8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809"/>
            <a:ext cx="12192000" cy="72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BF9BC4E-E040-4E1D-A9C1-F5F5E61501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3" y="179881"/>
            <a:ext cx="3684839" cy="36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1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DB27C2-2923-4146-80B8-AC6FBA52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19794F-D798-4DE5-AEAC-A7E146260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584820-1010-44F2-8C28-B20214AD1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9F7411-C456-4E92-BE25-87D75D5E6135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5FC320-AFF9-448A-8439-E47D9BA26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B99E24-D5D1-497B-A99A-4D23D903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7FEEB-3CFF-4200-B346-5B3A31195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77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96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camss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jpg"/><Relationship Id="rId4" Type="http://schemas.openxmlformats.org/officeDocument/2006/relationships/hyperlink" Target="http://www.camss.com/product/camss-16ex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amss.com/support-equipment/flys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amss.com/series/ex/" TargetMode="External"/><Relationship Id="rId13" Type="http://schemas.openxmlformats.org/officeDocument/2006/relationships/hyperlink" Target="https://camss.com/product/customize-camss-16q-shelter-system/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://www.camss.com/" TargetMode="External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image" Target="../media/image23.jp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hyperlink" Target="https://camss.com/series/q/" TargetMode="External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hyperlink" Target="https://camss.com/product/customize-camss-16ex-shelter-system/" TargetMode="External"/><Relationship Id="rId9" Type="http://schemas.openxmlformats.org/officeDocument/2006/relationships/hyperlink" Target="https://camss.com/series/tac/" TargetMode="External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mss.com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camss.com/series/ex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amss.com/product/camss-20ex/" TargetMode="External"/><Relationship Id="rId7" Type="http://schemas.openxmlformats.org/officeDocument/2006/relationships/image" Target="../media/image11.png"/><Relationship Id="rId2" Type="http://schemas.openxmlformats.org/officeDocument/2006/relationships/hyperlink" Target="https://camss.com/product/camss-16ex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mss.com/product/camss-18ex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camss.com/series/ex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amss.com/product/camss-20ex/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ss.com/product/camss-20ex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amss.com/product/camss-18ex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camss.com/product/camss-18ex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camss.com/product/camss-16ex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xmlns="" id="{19F3A53A-E397-467B-A174-64E7C56BE047}"/>
              </a:ext>
            </a:extLst>
          </p:cNvPr>
          <p:cNvSpPr/>
          <p:nvPr/>
        </p:nvSpPr>
        <p:spPr>
          <a:xfrm>
            <a:off x="5987845" y="6268065"/>
            <a:ext cx="2381865" cy="398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" y="-7225"/>
            <a:ext cx="12190695" cy="6865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F58367A-723A-44BE-862F-9A6F95F0C56C}"/>
              </a:ext>
            </a:extLst>
          </p:cNvPr>
          <p:cNvSpPr txBox="1"/>
          <p:nvPr/>
        </p:nvSpPr>
        <p:spPr>
          <a:xfrm>
            <a:off x="0" y="3194033"/>
            <a:ext cx="12182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 EX Series</a:t>
            </a:r>
          </a:p>
          <a:p>
            <a:pPr algn="ctr"/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Straight Wall Shelter Systems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1378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CAMSS16EX Engineering &amp;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8EF63A-FB7A-4508-9DDC-B948FE01A222}"/>
              </a:ext>
            </a:extLst>
          </p:cNvPr>
          <p:cNvSpPr txBox="1"/>
          <p:nvPr/>
        </p:nvSpPr>
        <p:spPr>
          <a:xfrm>
            <a:off x="889345" y="1703231"/>
            <a:ext cx="4991619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to maintain internal temperatures of 40°F to 80°F in ambient temperatures of -25°F to 125°F </a:t>
            </a: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supported by a 5-ton military environmental control unit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Engineered 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withstand 100 mph wind load per ASCE 7-16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Engineered to withstand 15 psf ground snow load per ASCE 7-16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for 20 set-up/strikes and be fully deployable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5682E8D-C9F8-419C-B276-641F9CF72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85" y="5622275"/>
            <a:ext cx="5893127" cy="9029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31170C5-B83C-4F49-A70E-E01CC0FF7CB1}"/>
              </a:ext>
            </a:extLst>
          </p:cNvPr>
          <p:cNvSpPr/>
          <p:nvPr/>
        </p:nvSpPr>
        <p:spPr>
          <a:xfrm>
            <a:off x="1458069" y="5744186"/>
            <a:ext cx="52373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CAMSS16EX, 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www.camss.com/product/camss-16ex/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D572A8C-89C9-4DFE-B9BC-888EAFB8BC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503" y="1858591"/>
            <a:ext cx="5155852" cy="3214854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0173235C-CB3A-4985-ADCA-748E927AF1D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535790" y="1914662"/>
          <a:ext cx="5006028" cy="3092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6" imgW="6640920" imgH="4101480" progId="">
                  <p:embed/>
                </p:oleObj>
              </mc:Choice>
              <mc:Fallback>
                <p:oleObj r:id="rId6" imgW="6640920" imgH="4101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35790" y="1914662"/>
                        <a:ext cx="5006028" cy="3092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78385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BBAB288-DA95-476E-A7E1-C125972D7278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 EX Series Uses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537" y="1938969"/>
            <a:ext cx="4397648" cy="3303855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FF58367A-723A-44BE-862F-9A6F95F0C56C}"/>
              </a:ext>
            </a:extLst>
          </p:cNvPr>
          <p:cNvSpPr txBox="1"/>
          <p:nvPr/>
        </p:nvSpPr>
        <p:spPr>
          <a:xfrm>
            <a:off x="1248537" y="5489676"/>
            <a:ext cx="393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Billeting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145" y="1938969"/>
            <a:ext cx="4395106" cy="3303855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FF58367A-723A-44BE-862F-9A6F95F0C56C}"/>
              </a:ext>
            </a:extLst>
          </p:cNvPr>
          <p:cNvSpPr txBox="1"/>
          <p:nvPr/>
        </p:nvSpPr>
        <p:spPr>
          <a:xfrm>
            <a:off x="7012519" y="5489676"/>
            <a:ext cx="393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Dining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837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EBAE42-7CD1-4456-997F-AECA9639E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903837-89C3-45F5-8016-9B4C1624BD2D}"/>
              </a:ext>
            </a:extLst>
          </p:cNvPr>
          <p:cNvSpPr txBox="1"/>
          <p:nvPr/>
        </p:nvSpPr>
        <p:spPr>
          <a:xfrm>
            <a:off x="529876" y="569626"/>
            <a:ext cx="9827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OPTIONAL: CAMSS EX Series SolarFlys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8EF63A-FB7A-4508-9DDC-B948FE01A222}"/>
              </a:ext>
            </a:extLst>
          </p:cNvPr>
          <p:cNvSpPr txBox="1"/>
          <p:nvPr/>
        </p:nvSpPr>
        <p:spPr>
          <a:xfrm>
            <a:off x="401888" y="1724027"/>
            <a:ext cx="526606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Significantly reduces heat from sun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Lightweight and compact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to install without any disassembly of the shelter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welded mil-spec fabric with mesh that meets fire rating ASTM D6413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shelter frame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Withstands 55 mph sustained winds with 65 mph wind gusts</a:t>
            </a: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xmlns="" id="{A642B498-A017-41B2-916E-0A05C3EC4A3A}"/>
              </a:ext>
            </a:extLst>
          </p:cNvPr>
          <p:cNvSpPr/>
          <p:nvPr/>
        </p:nvSpPr>
        <p:spPr>
          <a:xfrm>
            <a:off x="529876" y="5588414"/>
            <a:ext cx="5138074" cy="969778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31170C5-B83C-4F49-A70E-E01CC0FF7CB1}"/>
              </a:ext>
            </a:extLst>
          </p:cNvPr>
          <p:cNvSpPr/>
          <p:nvPr/>
        </p:nvSpPr>
        <p:spPr>
          <a:xfrm>
            <a:off x="994520" y="558841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31170C5-B83C-4F49-A70E-E01CC0FF7CB1}"/>
              </a:ext>
            </a:extLst>
          </p:cNvPr>
          <p:cNvSpPr/>
          <p:nvPr/>
        </p:nvSpPr>
        <p:spPr>
          <a:xfrm>
            <a:off x="839626" y="5708423"/>
            <a:ext cx="45063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flys,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https://camss.com/support-equipment/flys/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4992" t="17154" r="7227" b="23296"/>
          <a:stretch/>
        </p:blipFill>
        <p:spPr>
          <a:xfrm>
            <a:off x="5971142" y="1562565"/>
            <a:ext cx="3603298" cy="17770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31170C5-B83C-4F49-A70E-E01CC0FF7CB1}"/>
              </a:ext>
            </a:extLst>
          </p:cNvPr>
          <p:cNvSpPr/>
          <p:nvPr/>
        </p:nvSpPr>
        <p:spPr>
          <a:xfrm>
            <a:off x="6553451" y="3342305"/>
            <a:ext cx="2666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20EX SolarFly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354" y="3830364"/>
            <a:ext cx="4725933" cy="21649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31170C5-B83C-4F49-A70E-E01CC0FF7CB1}"/>
              </a:ext>
            </a:extLst>
          </p:cNvPr>
          <p:cNvSpPr/>
          <p:nvPr/>
        </p:nvSpPr>
        <p:spPr>
          <a:xfrm>
            <a:off x="8353008" y="5929352"/>
            <a:ext cx="2666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SolarFly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8020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BA74BBD-84DC-4A20-BE07-45C612A5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0" y="2352461"/>
            <a:ext cx="2814497" cy="38933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E335569-9765-40FB-AF41-DB519DA167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746" y="2322963"/>
            <a:ext cx="2803672" cy="3878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 Website</a:t>
            </a:r>
          </a:p>
        </p:txBody>
      </p:sp>
      <p:sp>
        <p:nvSpPr>
          <p:cNvPr id="13" name="Rectangle: Rounded Corners 12">
            <a:hlinkClick r:id="rId4"/>
            <a:extLst>
              <a:ext uri="{FF2B5EF4-FFF2-40B4-BE49-F238E27FC236}">
                <a16:creationId xmlns:a16="http://schemas.microsoft.com/office/drawing/2014/main" xmlns="" id="{B717745C-E800-40B4-A4D2-23F484660A0F}"/>
              </a:ext>
            </a:extLst>
          </p:cNvPr>
          <p:cNvSpPr/>
          <p:nvPr/>
        </p:nvSpPr>
        <p:spPr>
          <a:xfrm>
            <a:off x="8531940" y="1563329"/>
            <a:ext cx="1854426" cy="470007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049BC8D-5FEE-436B-9D95-73874037D783}"/>
              </a:ext>
            </a:extLst>
          </p:cNvPr>
          <p:cNvSpPr/>
          <p:nvPr/>
        </p:nvSpPr>
        <p:spPr>
          <a:xfrm>
            <a:off x="8697205" y="1584055"/>
            <a:ext cx="1516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</a:t>
            </a:r>
          </a:p>
        </p:txBody>
      </p:sp>
      <p:pic>
        <p:nvPicPr>
          <p:cNvPr id="11" name="Picture 10" descr="A picture containing electronics, monitor&#10;&#10;Description automatically generated">
            <a:extLst>
              <a:ext uri="{FF2B5EF4-FFF2-40B4-BE49-F238E27FC236}">
                <a16:creationId xmlns:a16="http://schemas.microsoft.com/office/drawing/2014/main" xmlns="" id="{78136A07-8508-471A-84E8-0CB9E425C1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643" y="1922206"/>
            <a:ext cx="3231473" cy="457791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5C2436F-156E-49C0-8893-379B6EC686A6}"/>
              </a:ext>
            </a:extLst>
          </p:cNvPr>
          <p:cNvSpPr/>
          <p:nvPr/>
        </p:nvSpPr>
        <p:spPr>
          <a:xfrm>
            <a:off x="4709650" y="1597743"/>
            <a:ext cx="1854426" cy="470007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8ECD25B-D86B-48C8-848E-57E4F10A7D3F}"/>
              </a:ext>
            </a:extLst>
          </p:cNvPr>
          <p:cNvSpPr/>
          <p:nvPr/>
        </p:nvSpPr>
        <p:spPr>
          <a:xfrm>
            <a:off x="4852793" y="1603721"/>
            <a:ext cx="1516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Page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5B17D300-32AA-4723-B63D-888AC6B296EB}"/>
              </a:ext>
            </a:extLst>
          </p:cNvPr>
          <p:cNvSpPr/>
          <p:nvPr/>
        </p:nvSpPr>
        <p:spPr>
          <a:xfrm>
            <a:off x="916856" y="1610033"/>
            <a:ext cx="1854426" cy="470007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8FCFE62-44F1-4E83-9A05-7BA494118BDA}"/>
              </a:ext>
            </a:extLst>
          </p:cNvPr>
          <p:cNvSpPr/>
          <p:nvPr/>
        </p:nvSpPr>
        <p:spPr>
          <a:xfrm>
            <a:off x="1059999" y="1616011"/>
            <a:ext cx="1516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CAMSS.com</a:t>
            </a:r>
          </a:p>
        </p:txBody>
      </p:sp>
      <p:pic>
        <p:nvPicPr>
          <p:cNvPr id="12" name="Picture 11" descr="A picture containing electronics, monitor&#10;&#10;Description automatically generated">
            <a:extLst>
              <a:ext uri="{FF2B5EF4-FFF2-40B4-BE49-F238E27FC236}">
                <a16:creationId xmlns:a16="http://schemas.microsoft.com/office/drawing/2014/main" xmlns="" id="{A824A14D-19E9-48AD-ABD1-8566D1C68A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0" y="1940675"/>
            <a:ext cx="3231473" cy="45779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28460EA-D684-4D96-9382-522083CEB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077" y="2345843"/>
            <a:ext cx="2844085" cy="3730492"/>
          </a:xfrm>
          <a:prstGeom prst="rect">
            <a:avLst/>
          </a:prstGeom>
        </p:spPr>
      </p:pic>
      <p:pic>
        <p:nvPicPr>
          <p:cNvPr id="3" name="Picture 2" descr="A picture containing electronics, monitor&#10;&#10;Description automatically generated">
            <a:extLst>
              <a:ext uri="{FF2B5EF4-FFF2-40B4-BE49-F238E27FC236}">
                <a16:creationId xmlns:a16="http://schemas.microsoft.com/office/drawing/2014/main" xmlns="" id="{92C0B3D6-0843-40F4-98AB-871D4EDC8A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63" y="1938367"/>
            <a:ext cx="3231473" cy="4577919"/>
          </a:xfrm>
          <a:prstGeom prst="rect">
            <a:avLst/>
          </a:prstGeom>
        </p:spPr>
      </p:pic>
      <p:sp>
        <p:nvSpPr>
          <p:cNvPr id="19" name="Rectangle 18">
            <a:hlinkClick r:id="rId7"/>
            <a:extLst>
              <a:ext uri="{FF2B5EF4-FFF2-40B4-BE49-F238E27FC236}">
                <a16:creationId xmlns:a16="http://schemas.microsoft.com/office/drawing/2014/main" xmlns="" id="{86195A73-B6C8-4A69-8BE3-34B92FF68A87}"/>
              </a:ext>
            </a:extLst>
          </p:cNvPr>
          <p:cNvSpPr/>
          <p:nvPr/>
        </p:nvSpPr>
        <p:spPr>
          <a:xfrm>
            <a:off x="641555" y="1607573"/>
            <a:ext cx="3215148" cy="488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rId8"/>
            <a:extLst>
              <a:ext uri="{FF2B5EF4-FFF2-40B4-BE49-F238E27FC236}">
                <a16:creationId xmlns:a16="http://schemas.microsoft.com/office/drawing/2014/main" xmlns="" id="{6330A9BD-277A-4E97-B754-D613CBB7615C}"/>
              </a:ext>
            </a:extLst>
          </p:cNvPr>
          <p:cNvSpPr/>
          <p:nvPr/>
        </p:nvSpPr>
        <p:spPr>
          <a:xfrm>
            <a:off x="4466303" y="1612489"/>
            <a:ext cx="3215148" cy="488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9650" y="2352461"/>
            <a:ext cx="2760560" cy="2749464"/>
          </a:xfrm>
          <a:prstGeom prst="rect">
            <a:avLst/>
          </a:prstGeom>
        </p:spPr>
      </p:pic>
      <p:pic>
        <p:nvPicPr>
          <p:cNvPr id="7" name="Picture 6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7401" y="2360510"/>
            <a:ext cx="2807699" cy="2662903"/>
          </a:xfrm>
          <a:prstGeom prst="rect">
            <a:avLst/>
          </a:prstGeom>
        </p:spPr>
      </p:pic>
      <p:pic>
        <p:nvPicPr>
          <p:cNvPr id="9" name="Picture 8">
            <a:hlinkClick r:id="rId13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91746" y="2322963"/>
            <a:ext cx="2803672" cy="3755535"/>
          </a:xfrm>
          <a:prstGeom prst="rect">
            <a:avLst/>
          </a:prstGeom>
        </p:spPr>
      </p:pic>
      <p:pic>
        <p:nvPicPr>
          <p:cNvPr id="5" name="Picture 4">
            <a:hlinkClick r:id="rId8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67156" y="2360510"/>
            <a:ext cx="2803054" cy="2773537"/>
          </a:xfrm>
          <a:prstGeom prst="rect">
            <a:avLst/>
          </a:prstGeom>
        </p:spPr>
      </p:pic>
      <p:pic>
        <p:nvPicPr>
          <p:cNvPr id="10" name="Picture 9">
            <a:hlinkClick r:id="rId8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79096" y="4995100"/>
            <a:ext cx="2691114" cy="929649"/>
          </a:xfrm>
          <a:prstGeom prst="rect">
            <a:avLst/>
          </a:prstGeom>
        </p:spPr>
      </p:pic>
      <p:pic>
        <p:nvPicPr>
          <p:cNvPr id="22" name="Picture 21">
            <a:hlinkClick r:id="rId4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91746" y="2322963"/>
            <a:ext cx="2808652" cy="375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29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8BBB31C-18AB-42C6-82A7-4901FE549AB9}"/>
              </a:ext>
            </a:extLst>
          </p:cNvPr>
          <p:cNvSpPr txBox="1"/>
          <p:nvPr/>
        </p:nvSpPr>
        <p:spPr>
          <a:xfrm>
            <a:off x="0" y="3806654"/>
            <a:ext cx="12192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considering CAMSS Shelters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further questions, please contact us below</a:t>
            </a:r>
          </a:p>
          <a:p>
            <a:pPr algn="ctr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xmlns="" id="{9A589124-A931-4C66-83D7-EE376B7A31EC}"/>
              </a:ext>
            </a:extLst>
          </p:cNvPr>
          <p:cNvSpPr/>
          <p:nvPr/>
        </p:nvSpPr>
        <p:spPr>
          <a:xfrm>
            <a:off x="5987845" y="6268065"/>
            <a:ext cx="2381865" cy="398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35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8EF63A-FB7A-4508-9DDC-B948FE01A222}"/>
              </a:ext>
            </a:extLst>
          </p:cNvPr>
          <p:cNvSpPr txBox="1"/>
          <p:nvPr/>
        </p:nvSpPr>
        <p:spPr>
          <a:xfrm>
            <a:off x="870332" y="1790321"/>
            <a:ext cx="492792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series features straight walls, allowing for equipment to be placed right up to the wall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include kitchen equipment, bunk beds, I.V. stands, and many more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Trained crew can set up in as little as 20-30 minutes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to complex end to end with optional side doors and corridors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642B498-A017-41B2-916E-0A05C3EC4A3A}"/>
              </a:ext>
            </a:extLst>
          </p:cNvPr>
          <p:cNvSpPr/>
          <p:nvPr/>
        </p:nvSpPr>
        <p:spPr>
          <a:xfrm>
            <a:off x="1076634" y="5617525"/>
            <a:ext cx="5720774" cy="899652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31170C5-B83C-4F49-A70E-E01CC0FF7CB1}"/>
              </a:ext>
            </a:extLst>
          </p:cNvPr>
          <p:cNvSpPr/>
          <p:nvPr/>
        </p:nvSpPr>
        <p:spPr>
          <a:xfrm>
            <a:off x="1458069" y="5744186"/>
            <a:ext cx="48654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shelters,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https://camss.com/series/ex/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BBAB288-DA95-476E-A7E1-C125972D7278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 Family of EX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922" y="1696613"/>
            <a:ext cx="4456519" cy="33786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31170C5-B83C-4F49-A70E-E01CC0FF7CB1}"/>
              </a:ext>
            </a:extLst>
          </p:cNvPr>
          <p:cNvSpPr/>
          <p:nvPr/>
        </p:nvSpPr>
        <p:spPr>
          <a:xfrm>
            <a:off x="8030755" y="5278970"/>
            <a:ext cx="22648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Balad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Theater Hospital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114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BBAB288-DA95-476E-A7E1-C125972D7278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 EX Series Links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69029" y="4109680"/>
            <a:ext cx="3470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hlinkClick r:id="rId2"/>
              </a:rPr>
              <a:t>CAMSS 16EX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61374" y="1652761"/>
            <a:ext cx="3470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hlinkClick r:id="rId3"/>
              </a:rPr>
              <a:t>CAMSS 20EX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808" y="4699425"/>
            <a:ext cx="3509429" cy="1954763"/>
          </a:xfrm>
          <a:prstGeom prst="rect">
            <a:avLst/>
          </a:prstGeom>
        </p:spPr>
      </p:pic>
      <p:pic>
        <p:nvPicPr>
          <p:cNvPr id="12" name="Picture 11" descr="A close up of a tent&#10;&#10;Description automatically generated">
            <a:hlinkClick r:id="rId3"/>
            <a:extLst>
              <a:ext uri="{FF2B5EF4-FFF2-40B4-BE49-F238E27FC236}">
                <a16:creationId xmlns:a16="http://schemas.microsoft.com/office/drawing/2014/main" xmlns="" id="{7E652070-CC87-4786-A46A-9AC83ABD68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53" y="1923641"/>
            <a:ext cx="3961372" cy="2376824"/>
          </a:xfrm>
          <a:prstGeom prst="rect">
            <a:avLst/>
          </a:prstGeom>
        </p:spPr>
      </p:pic>
      <p:pic>
        <p:nvPicPr>
          <p:cNvPr id="13" name="Picture 12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3543" y="2042073"/>
            <a:ext cx="4210684" cy="169659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16421" y="1580408"/>
            <a:ext cx="3470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hlinkClick r:id="rId6"/>
              </a:rPr>
              <a:t>CAMSS 18EX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2083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642B498-A017-41B2-916E-0A05C3EC4A3A}"/>
              </a:ext>
            </a:extLst>
          </p:cNvPr>
          <p:cNvSpPr/>
          <p:nvPr/>
        </p:nvSpPr>
        <p:spPr>
          <a:xfrm>
            <a:off x="1076634" y="5604387"/>
            <a:ext cx="5720774" cy="899652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31170C5-B83C-4F49-A70E-E01CC0FF7CB1}"/>
              </a:ext>
            </a:extLst>
          </p:cNvPr>
          <p:cNvSpPr/>
          <p:nvPr/>
        </p:nvSpPr>
        <p:spPr>
          <a:xfrm>
            <a:off x="1458069" y="5744186"/>
            <a:ext cx="48654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shelters,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https://camss.com/series/ex/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BBAB288-DA95-476E-A7E1-C125972D7278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CAMSS20EX National Stock Number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FF58367A-723A-44BE-862F-9A6F95F0C56C}"/>
              </a:ext>
            </a:extLst>
          </p:cNvPr>
          <p:cNvSpPr txBox="1"/>
          <p:nvPr/>
        </p:nvSpPr>
        <p:spPr>
          <a:xfrm>
            <a:off x="7112942" y="2469129"/>
            <a:ext cx="4322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NSN National Stock Number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Tan: 8340-01-568-9886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FF58367A-723A-44BE-862F-9A6F95F0C56C}"/>
              </a:ext>
            </a:extLst>
          </p:cNvPr>
          <p:cNvSpPr txBox="1"/>
          <p:nvPr/>
        </p:nvSpPr>
        <p:spPr>
          <a:xfrm>
            <a:off x="7151501" y="3589087"/>
            <a:ext cx="4245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NSN National Stock Number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Green: 8340-01-568-9891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close up of a tent&#10;&#10;Description automatically generated">
            <a:extLst>
              <a:ext uri="{FF2B5EF4-FFF2-40B4-BE49-F238E27FC236}">
                <a16:creationId xmlns:a16="http://schemas.microsoft.com/office/drawing/2014/main" xmlns="" id="{7E652070-CC87-4786-A46A-9AC83ABD68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09" y="1648543"/>
            <a:ext cx="5769499" cy="346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970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CAMSS20EX Engineering &amp;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8EF63A-FB7A-4508-9DDC-B948FE01A222}"/>
              </a:ext>
            </a:extLst>
          </p:cNvPr>
          <p:cNvSpPr txBox="1"/>
          <p:nvPr/>
        </p:nvSpPr>
        <p:spPr>
          <a:xfrm>
            <a:off x="779177" y="1327593"/>
            <a:ext cx="44648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Designed </a:t>
            </a:r>
            <a:r>
              <a:rPr lang="en-US" sz="2000" dirty="0">
                <a:solidFill>
                  <a:schemeClr val="bg1"/>
                </a:solidFill>
              </a:rPr>
              <a:t>to maintain internal temperatures of 40°F to 80°F in ambient temperature of -25°F to 125°F when supported by a 5-ton military environmental control unit.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Meets Test Operations Procedure (TOP) 10-2-175 Tents and Shelters wind load </a:t>
            </a:r>
            <a:r>
              <a:rPr lang="en-US" sz="2000" dirty="0" smtClean="0">
                <a:solidFill>
                  <a:schemeClr val="bg1"/>
                </a:solidFill>
              </a:rPr>
              <a:t>test of 55 mph sustained winds and 65 mph wind gusts</a:t>
            </a:r>
            <a:endParaRPr lang="en-US" sz="2000" dirty="0">
              <a:solidFill>
                <a:schemeClr val="bg1"/>
              </a:solidFill>
            </a:endParaRP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Engineered to withstand 100 mph winds per ASCE 7-16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1C3C43-A8D2-40D8-8106-C9267776C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85" y="5622275"/>
            <a:ext cx="5893127" cy="902979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C8878BF-2AB4-4D4C-8AD7-5A30095D7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245" y="1858591"/>
            <a:ext cx="5111607" cy="3214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546" y="1934491"/>
            <a:ext cx="4947816" cy="30859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ED8FF44-BF7B-4BE6-8D94-A1EC0D16FE8F}"/>
              </a:ext>
            </a:extLst>
          </p:cNvPr>
          <p:cNvSpPr/>
          <p:nvPr/>
        </p:nvSpPr>
        <p:spPr>
          <a:xfrm>
            <a:off x="1458069" y="5744186"/>
            <a:ext cx="50706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CAMSS20EX, 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www.camss.com/product/camss-20ex/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FF58367A-723A-44BE-862F-9A6F95F0C56C}"/>
              </a:ext>
            </a:extLst>
          </p:cNvPr>
          <p:cNvSpPr txBox="1"/>
          <p:nvPr/>
        </p:nvSpPr>
        <p:spPr>
          <a:xfrm>
            <a:off x="7232796" y="5149345"/>
            <a:ext cx="432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CAMSS20EX Interior</a:t>
            </a:r>
          </a:p>
        </p:txBody>
      </p:sp>
    </p:spTree>
    <p:extLst>
      <p:ext uri="{BB962C8B-B14F-4D97-AF65-F5344CB8AC3E}">
        <p14:creationId xmlns:p14="http://schemas.microsoft.com/office/powerpoint/2010/main" val="16523006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CAMSS20EX Engineering &amp;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8EF63A-FB7A-4508-9DDC-B948FE01A222}"/>
              </a:ext>
            </a:extLst>
          </p:cNvPr>
          <p:cNvSpPr txBox="1"/>
          <p:nvPr/>
        </p:nvSpPr>
        <p:spPr>
          <a:xfrm>
            <a:off x="911379" y="1678972"/>
            <a:ext cx="4464852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Meets </a:t>
            </a:r>
            <a:r>
              <a:rPr lang="en-US" sz="2000" dirty="0">
                <a:solidFill>
                  <a:schemeClr val="bg1"/>
                </a:solidFill>
              </a:rPr>
              <a:t>Test Operations Procedure (TOP) 10-2-175 Tents and </a:t>
            </a:r>
            <a:r>
              <a:rPr lang="en-US" sz="2000" dirty="0" smtClean="0">
                <a:solidFill>
                  <a:schemeClr val="bg1"/>
                </a:solidFill>
              </a:rPr>
              <a:t>Shelters 10 psf </a:t>
            </a:r>
            <a:r>
              <a:rPr lang="en-US" sz="2000" dirty="0">
                <a:solidFill>
                  <a:schemeClr val="bg1"/>
                </a:solidFill>
              </a:rPr>
              <a:t>snow load test per independent test.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Engineered to withstand 20 psf ground snow load per ASCE 7-16.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Meets blackout test per independent testing of similar type and size shelter (Test performed on CAMSS18RD)</a:t>
            </a:r>
            <a:endParaRPr lang="en-US" sz="2000" dirty="0">
              <a:solidFill>
                <a:schemeClr val="bg1"/>
              </a:solidFill>
            </a:endParaRP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20 Set-up/Strikes durability and be fully </a:t>
            </a:r>
            <a:r>
              <a:rPr lang="en-US" sz="2000" dirty="0" smtClean="0">
                <a:solidFill>
                  <a:schemeClr val="bg1"/>
                </a:solidFill>
              </a:rPr>
              <a:t>deployable per independent testing</a:t>
            </a: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1C3C43-A8D2-40D8-8106-C9267776C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85" y="5622275"/>
            <a:ext cx="5893127" cy="9029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ED8FF44-BF7B-4BE6-8D94-A1EC0D16FE8F}"/>
              </a:ext>
            </a:extLst>
          </p:cNvPr>
          <p:cNvSpPr/>
          <p:nvPr/>
        </p:nvSpPr>
        <p:spPr>
          <a:xfrm>
            <a:off x="1458069" y="5744186"/>
            <a:ext cx="50706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CAMSS20EX, 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www.camss.com/product/camss-20ex/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683" y="1925608"/>
            <a:ext cx="5039657" cy="292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15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642B498-A017-41B2-916E-0A05C3EC4A3A}"/>
              </a:ext>
            </a:extLst>
          </p:cNvPr>
          <p:cNvSpPr/>
          <p:nvPr/>
        </p:nvSpPr>
        <p:spPr>
          <a:xfrm>
            <a:off x="1076634" y="5604387"/>
            <a:ext cx="5720774" cy="899652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31170C5-B83C-4F49-A70E-E01CC0FF7CB1}"/>
              </a:ext>
            </a:extLst>
          </p:cNvPr>
          <p:cNvSpPr/>
          <p:nvPr/>
        </p:nvSpPr>
        <p:spPr>
          <a:xfrm>
            <a:off x="1458069" y="5744186"/>
            <a:ext cx="48654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shelters,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https://camss.com/product/camss-18ex/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BBAB288-DA95-476E-A7E1-C125972D7278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CAMSS18EX Part Numbers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FF58367A-723A-44BE-862F-9A6F95F0C56C}"/>
              </a:ext>
            </a:extLst>
          </p:cNvPr>
          <p:cNvSpPr txBox="1"/>
          <p:nvPr/>
        </p:nvSpPr>
        <p:spPr>
          <a:xfrm>
            <a:off x="7112942" y="2469129"/>
            <a:ext cx="4322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 Part Number:</a:t>
            </a:r>
            <a:b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CAMSS18EX24T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FF58367A-723A-44BE-862F-9A6F95F0C56C}"/>
              </a:ext>
            </a:extLst>
          </p:cNvPr>
          <p:cNvSpPr txBox="1"/>
          <p:nvPr/>
        </p:nvSpPr>
        <p:spPr>
          <a:xfrm>
            <a:off x="7112942" y="3570816"/>
            <a:ext cx="4322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Part Number:</a:t>
            </a:r>
            <a:b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CAMSS18EX24G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68" y="1992859"/>
            <a:ext cx="5978640" cy="240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354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903837-89C3-45F5-8016-9B4C1624BD2D}"/>
              </a:ext>
            </a:extLst>
          </p:cNvPr>
          <p:cNvSpPr txBox="1"/>
          <p:nvPr/>
        </p:nvSpPr>
        <p:spPr>
          <a:xfrm>
            <a:off x="650136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CAMSS18EX Engineering and Design 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8EF63A-FB7A-4508-9DDC-B948FE01A222}"/>
              </a:ext>
            </a:extLst>
          </p:cNvPr>
          <p:cNvSpPr txBox="1"/>
          <p:nvPr/>
        </p:nvSpPr>
        <p:spPr>
          <a:xfrm>
            <a:off x="914400" y="1773716"/>
            <a:ext cx="477368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to maintain internal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temperatures of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40°F to 80°F in ambient temperatures of -25°F to 125°F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 5-ton ECU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Engineered to withstand 100 mph wind load per ASCE 7-16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Engineered to withstand 15 psf ground snow load per ASCE 7-16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for 20 set-up/strikes and fully deployable  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642B498-A017-41B2-916E-0A05C3EC4A3A}"/>
              </a:ext>
            </a:extLst>
          </p:cNvPr>
          <p:cNvSpPr/>
          <p:nvPr/>
        </p:nvSpPr>
        <p:spPr>
          <a:xfrm>
            <a:off x="1076633" y="5604387"/>
            <a:ext cx="6017341" cy="899652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31170C5-B83C-4F49-A70E-E01CC0FF7CB1}"/>
              </a:ext>
            </a:extLst>
          </p:cNvPr>
          <p:cNvSpPr/>
          <p:nvPr/>
        </p:nvSpPr>
        <p:spPr>
          <a:xfrm>
            <a:off x="1458069" y="5744186"/>
            <a:ext cx="52073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CAMSS18EX,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www.camss.com/product/camss-18ex/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237" y="1773716"/>
            <a:ext cx="4742052" cy="290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833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642B498-A017-41B2-916E-0A05C3EC4A3A}"/>
              </a:ext>
            </a:extLst>
          </p:cNvPr>
          <p:cNvSpPr/>
          <p:nvPr/>
        </p:nvSpPr>
        <p:spPr>
          <a:xfrm>
            <a:off x="1076634" y="5604387"/>
            <a:ext cx="5720774" cy="899652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31170C5-B83C-4F49-A70E-E01CC0FF7CB1}"/>
              </a:ext>
            </a:extLst>
          </p:cNvPr>
          <p:cNvSpPr/>
          <p:nvPr/>
        </p:nvSpPr>
        <p:spPr>
          <a:xfrm>
            <a:off x="1458069" y="5744186"/>
            <a:ext cx="48654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shelters,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https://camss.com/product/camss-16ex/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BBAB288-DA95-476E-A7E1-C125972D7278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CAMSS16EX Part Numbers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FF58367A-723A-44BE-862F-9A6F95F0C56C}"/>
              </a:ext>
            </a:extLst>
          </p:cNvPr>
          <p:cNvSpPr txBox="1"/>
          <p:nvPr/>
        </p:nvSpPr>
        <p:spPr>
          <a:xfrm>
            <a:off x="7112942" y="2469129"/>
            <a:ext cx="4322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 Part Number:</a:t>
            </a:r>
            <a:b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CAMSS-16EX16T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FF58367A-723A-44BE-862F-9A6F95F0C56C}"/>
              </a:ext>
            </a:extLst>
          </p:cNvPr>
          <p:cNvSpPr txBox="1"/>
          <p:nvPr/>
        </p:nvSpPr>
        <p:spPr>
          <a:xfrm>
            <a:off x="7112942" y="3570816"/>
            <a:ext cx="4322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Part Number:</a:t>
            </a:r>
            <a:b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CAMSS-16EX16G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241" y="1964389"/>
            <a:ext cx="5302668" cy="295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238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11022</TotalTime>
  <Words>492</Words>
  <Application>Microsoft Office PowerPoint</Application>
  <PresentationFormat>Widescreen</PresentationFormat>
  <Paragraphs>83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</dc:creator>
  <cp:lastModifiedBy>Ryan Phillips</cp:lastModifiedBy>
  <cp:revision>166</cp:revision>
  <cp:lastPrinted>2019-05-31T22:39:55Z</cp:lastPrinted>
  <dcterms:created xsi:type="dcterms:W3CDTF">2019-05-08T19:24:50Z</dcterms:created>
  <dcterms:modified xsi:type="dcterms:W3CDTF">2019-08-13T16:13:58Z</dcterms:modified>
</cp:coreProperties>
</file>