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3" r:id="rId3"/>
    <p:sldId id="258" r:id="rId4"/>
    <p:sldId id="274" r:id="rId5"/>
    <p:sldId id="283" r:id="rId6"/>
    <p:sldId id="279" r:id="rId7"/>
    <p:sldId id="275" r:id="rId8"/>
    <p:sldId id="276" r:id="rId9"/>
    <p:sldId id="272" r:id="rId10"/>
    <p:sldId id="277" r:id="rId11"/>
    <p:sldId id="278" r:id="rId12"/>
    <p:sldId id="280" r:id="rId13"/>
    <p:sldId id="281" r:id="rId14"/>
    <p:sldId id="282" r:id="rId15"/>
    <p:sldId id="269" r:id="rId16"/>
    <p:sldId id="284" r:id="rId17"/>
    <p:sldId id="286" r:id="rId18"/>
    <p:sldId id="285" r:id="rId19"/>
    <p:sldId id="263" r:id="rId20"/>
    <p:sldId id="264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22189wFgp948O3z3Stu6w==" hashData="/MLP0Rt9ccrFypW8zAwKyLsIOkks7DZrAja/vXfDnFfcwNHKfUzuVN0qCfOZbWYxdwMzI2I29MamEALRAA5/Qw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Phillips" initials="RP" lastIdx="1" clrIdx="0">
    <p:extLst>
      <p:ext uri="{19B8F6BF-5375-455C-9EA6-DF929625EA0E}">
        <p15:presenceInfo xmlns:p15="http://schemas.microsoft.com/office/powerpoint/2012/main" userId="9a6cba2b7eac23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19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D974C4-8DC9-4AB4-A58B-E387A6AC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794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745C1EA-7D14-4B80-BB93-09F39CE418D8}"/>
              </a:ext>
            </a:extLst>
          </p:cNvPr>
          <p:cNvGrpSpPr/>
          <p:nvPr userDrawn="1"/>
        </p:nvGrpSpPr>
        <p:grpSpPr>
          <a:xfrm>
            <a:off x="0" y="2085810"/>
            <a:ext cx="12192002" cy="3310649"/>
            <a:chOff x="0" y="3067665"/>
            <a:chExt cx="12192002" cy="247334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6362FBF-EA85-4989-A574-E13D813C9F79}"/>
                </a:ext>
              </a:extLst>
            </p:cNvPr>
            <p:cNvSpPr/>
            <p:nvPr/>
          </p:nvSpPr>
          <p:spPr>
            <a:xfrm rot="16200000" flipH="1">
              <a:off x="5882146" y="-2814481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252677A-A73F-4C65-B0ED-351694F61617}"/>
                </a:ext>
              </a:extLst>
            </p:cNvPr>
            <p:cNvSpPr/>
            <p:nvPr/>
          </p:nvSpPr>
          <p:spPr>
            <a:xfrm rot="5400000" flipH="1">
              <a:off x="5882148" y="-768847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pic>
          <p:nvPicPr>
            <p:cNvPr id="11" name="Picture 10" descr="A picture containing water&#10;&#10;Description automatically generated">
              <a:extLst>
                <a:ext uri="{FF2B5EF4-FFF2-40B4-BE49-F238E27FC236}">
                  <a16:creationId xmlns="" xmlns:a16="http://schemas.microsoft.com/office/drawing/2014/main" id="{C4773157-2755-48DE-99F8-D0D90272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6228"/>
              <a:ext cx="12192000" cy="180283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87D1ED8-5B24-4255-B39F-3A5DA9C9F841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C8C3AF0-E99A-45FC-9BCE-2DA3C4388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FD9641A-952A-4712-B9B0-CB7EBF95FB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58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0395D1-0D1B-4440-A507-87771A421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68729E-AE0D-4919-BADA-763A67429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3713194-B40D-47A2-8B1F-8551FB60A5F2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24D1C4-6AF0-4BC1-BA64-71016F4BE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F9BC4E-E040-4E1D-A9C1-F5F5E6150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DB27C2-2923-4146-80B8-AC6FBA52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19794F-D798-4DE5-AEAC-A7E146260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584820-1010-44F2-8C28-B20214AD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9F7411-C456-4E92-BE25-87D75D5E6135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FC320-AFF9-448A-8439-E47D9BA2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B99E24-D5D1-497B-A99A-4D23D903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7FEEB-3CFF-4200-B346-5B3A3119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7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amss.com/product/camss-16q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support-equipment/flys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amss.com/series/q/" TargetMode="External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hyperlink" Target="http://www.camss.com/" TargetMode="External"/><Relationship Id="rId12" Type="http://schemas.openxmlformats.org/officeDocument/2006/relationships/image" Target="../media/image3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hyperlink" Target="https://camss.com/product/customize-camss-16q-shelter-system/" TargetMode="External"/><Relationship Id="rId9" Type="http://schemas.openxmlformats.org/officeDocument/2006/relationships/hyperlink" Target="https://camss.com/series/tac/" TargetMode="External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amss.com/series/q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hyperlink" Target="https://camss.com/product/camss-16q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mss.com/product/camss30-medium-shelter-system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camss.com/product/camss-20q-small-shelter-system/" TargetMode="External"/><Relationship Id="rId9" Type="http://schemas.openxmlformats.org/officeDocument/2006/relationships/hyperlink" Target="https://camss.com/product/camss-20q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amss.com/product/camss-20q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amss.com/series/q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amss.com/series/q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58367A-723A-44BE-862F-9A6F95F0C56C}"/>
              </a:ext>
            </a:extLst>
          </p:cNvPr>
          <p:cNvSpPr txBox="1"/>
          <p:nvPr/>
        </p:nvSpPr>
        <p:spPr>
          <a:xfrm>
            <a:off x="275422" y="32317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Systems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="" xmlns:a16="http://schemas.microsoft.com/office/drawing/2014/main" id="{19F3A53A-E397-467B-A174-64E7C56BE047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" y="0"/>
            <a:ext cx="1218588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814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6115" y="3231734"/>
            <a:ext cx="12182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Q Series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Systems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378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 Extreme Testing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507E534-6D43-4F79-9C8E-8BDCD7596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50" y="2160258"/>
            <a:ext cx="4955459" cy="3340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8813" y="2242047"/>
            <a:ext cx="4794532" cy="3176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11" y="1983706"/>
            <a:ext cx="679740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Tested from -50° to 125° F to maintain inside temperatures of 40° to 80° F with standard military 5-ton ECUs. High heat test conducted with full simulated Saudi Arabia solar load. (Source Selection Testing – McKinley Climatic Laboratories)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Wind load tested to 55 mph sustained and 65 mph wind gusts to meet Medium Shelter ORD per U.S. Air Force Source Selection (Aberdeen Proving Grounds)</a:t>
            </a:r>
            <a:endParaRPr lang="en-US" sz="2400" dirty="0">
              <a:solidFill>
                <a:schemeClr val="bg1"/>
              </a:solidFill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Snow load capability of 20 psf (Source Selection Review)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651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 Extreme Testing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406" y="1741335"/>
            <a:ext cx="679740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Meets naked eye blackout test (Source Selection Testing)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20 setup/strikes and still mission capable (AFOTEC Testing)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Assembles in under two and one half hours (150 minutes) with trained crew of six (AFOTEC Testing)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Tested and passed rain test 40 mph wind with rate of 5 inches per hour (Source Selection Testing – Aberdeen Proving Ground)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Tested to assemble in MOPP-2 and cold weather gear (AFOTEC Testing)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46" r="1446"/>
          <a:stretch/>
        </p:blipFill>
        <p:spPr>
          <a:xfrm>
            <a:off x="7285167" y="2053499"/>
            <a:ext cx="4172376" cy="3135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5167" y="5188946"/>
            <a:ext cx="417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CAMSS30 Extreme Testing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38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1076634" y="5604387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865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16Q shelter,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https://camss.com/product/camss-16q/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BAB288-DA95-476E-A7E1-C125972D7278}"/>
              </a:ext>
            </a:extLst>
          </p:cNvPr>
          <p:cNvSpPr txBox="1"/>
          <p:nvPr/>
        </p:nvSpPr>
        <p:spPr>
          <a:xfrm>
            <a:off x="501031" y="509997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CAMSS16Q Shelter System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FF58367A-723A-44BE-862F-9A6F95F0C56C}"/>
              </a:ext>
            </a:extLst>
          </p:cNvPr>
          <p:cNvSpPr txBox="1"/>
          <p:nvPr/>
        </p:nvSpPr>
        <p:spPr>
          <a:xfrm>
            <a:off x="7112942" y="2469129"/>
            <a:ext cx="432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Part Number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CAMSS-HIT-16Q39T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FF58367A-723A-44BE-862F-9A6F95F0C56C}"/>
              </a:ext>
            </a:extLst>
          </p:cNvPr>
          <p:cNvSpPr txBox="1"/>
          <p:nvPr/>
        </p:nvSpPr>
        <p:spPr>
          <a:xfrm>
            <a:off x="7151501" y="3589087"/>
            <a:ext cx="424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Part Number: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CAMSS-HIT-16Q39G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accessory, umbrella, indoor&#10;&#10;Description automatically generated">
            <a:extLst>
              <a:ext uri="{FF2B5EF4-FFF2-40B4-BE49-F238E27FC236}">
                <a16:creationId xmlns:a16="http://schemas.microsoft.com/office/drawing/2014/main" xmlns="" id="{4E3634D6-20F6-4C7C-AD40-F4C74C7F1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5" y="1939003"/>
            <a:ext cx="6147791" cy="28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101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CAMSS16Q Testing &amp;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900719" y="1798416"/>
            <a:ext cx="443819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</a:t>
            </a:r>
            <a:r>
              <a:rPr lang="en-US" sz="2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maintain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temperature of 40°F to 80°F in ambient temperature of -25°F to 125°F when supported by a 5-ton military environmental control 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10-2-175 tents and shelters wind load test of similar type and size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100 mph wind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accessory, umbrella, indoor&#10;&#10;Description automatically generated">
            <a:extLst>
              <a:ext uri="{FF2B5EF4-FFF2-40B4-BE49-F238E27FC236}">
                <a16:creationId xmlns:a16="http://schemas.microsoft.com/office/drawing/2014/main" xmlns="" id="{2EB420A2-E9D4-4973-9F59-6C370213A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78" y="1873045"/>
            <a:ext cx="6620706" cy="303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26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CAMSS16Q Testing &amp;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933376" y="1967554"/>
            <a:ext cx="47630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10-2-175 tests and shelters snow load test of similar type and size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with quote of this shelter demonstrating shelter performance meets a      20 psf ground snow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set-up/strikes and be fully deployable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0E8E35-2E9E-4A49-947C-E29EF542BBED}"/>
              </a:ext>
            </a:extLst>
          </p:cNvPr>
          <p:cNvGrpSpPr/>
          <p:nvPr/>
        </p:nvGrpSpPr>
        <p:grpSpPr>
          <a:xfrm>
            <a:off x="6533133" y="2128237"/>
            <a:ext cx="4831387" cy="3406583"/>
            <a:chOff x="6532245" y="1858590"/>
            <a:chExt cx="4831387" cy="3406583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205DBC1B-431D-4366-89B5-1127EC981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245" y="1858590"/>
              <a:ext cx="4831387" cy="34065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3610" y="1941989"/>
              <a:ext cx="4676775" cy="3248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628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29876" y="569626"/>
            <a:ext cx="9827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OPTIONAL: CAMSS Q Series SolarFlys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177337" y="1542800"/>
            <a:ext cx="526606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reduces heat from sun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and compact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install without any disassembly of the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welded mil-spec fabric with mesh that meets fire rating ASTM D6413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shelter frame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Withstands 55 mph sustained winds with 65 mph wind gusts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406584" y="5426690"/>
            <a:ext cx="5138074" cy="969778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994520" y="558841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3399" y="1465944"/>
            <a:ext cx="437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CAMSS20Q SolarFly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722440" y="5536552"/>
            <a:ext cx="4506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flys,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https://camss.com/support-equipment/flys/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21208"/>
          <a:stretch/>
        </p:blipFill>
        <p:spPr>
          <a:xfrm>
            <a:off x="5205146" y="1899076"/>
            <a:ext cx="4478704" cy="20706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54937" y="5982828"/>
            <a:ext cx="437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CAMSS30 SolarFly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842" y="3852855"/>
            <a:ext cx="4351643" cy="1620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9008" y="4319009"/>
            <a:ext cx="4553678" cy="18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20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14A3C0-F091-4CFE-8111-82C493227FFE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CAMSS20QE Shelter Timed Setup Test Video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900 PERCENT MULTICAM V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725" y="1437701"/>
            <a:ext cx="9351062" cy="52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13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14A3C0-F091-4CFE-8111-82C493227FFE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 Shelter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Video</a:t>
            </a:r>
          </a:p>
        </p:txBody>
      </p:sp>
      <p:pic>
        <p:nvPicPr>
          <p:cNvPr id="5" name="CAMSS 30 FINAL 1920x1080-woW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185" y="1421176"/>
            <a:ext cx="9289889" cy="52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5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14A3C0-F091-4CFE-8111-82C493227FFE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CAMSS20Q Small Shelter Testing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pic>
        <p:nvPicPr>
          <p:cNvPr id="3" name="CAMSS 20Q Testing #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161" y="1432191"/>
            <a:ext cx="9331379" cy="52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61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BA74BBD-84DC-4A20-BE07-45C612A5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2352461"/>
            <a:ext cx="2814497" cy="389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E335569-9765-40FB-AF41-DB519DA16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46" y="2322963"/>
            <a:ext cx="2803672" cy="3878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Website</a:t>
            </a:r>
          </a:p>
        </p:txBody>
      </p:sp>
      <p:sp>
        <p:nvSpPr>
          <p:cNvPr id="13" name="Rectangle: Rounded Corners 12">
            <a:hlinkClick r:id="rId4"/>
            <a:extLst>
              <a:ext uri="{FF2B5EF4-FFF2-40B4-BE49-F238E27FC236}">
                <a16:creationId xmlns="" xmlns:a16="http://schemas.microsoft.com/office/drawing/2014/main" id="{B717745C-E800-40B4-A4D2-23F484660A0F}"/>
              </a:ext>
            </a:extLst>
          </p:cNvPr>
          <p:cNvSpPr/>
          <p:nvPr/>
        </p:nvSpPr>
        <p:spPr>
          <a:xfrm>
            <a:off x="8531940" y="1563329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049BC8D-5FEE-436B-9D95-73874037D783}"/>
              </a:ext>
            </a:extLst>
          </p:cNvPr>
          <p:cNvSpPr/>
          <p:nvPr/>
        </p:nvSpPr>
        <p:spPr>
          <a:xfrm>
            <a:off x="8697205" y="1584055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</a:t>
            </a:r>
          </a:p>
        </p:txBody>
      </p:sp>
      <p:pic>
        <p:nvPicPr>
          <p:cNvPr id="11" name="Picture 10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78136A07-8508-471A-84E8-0CB9E425C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43" y="1922206"/>
            <a:ext cx="3231473" cy="45779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5C2436F-156E-49C0-8893-379B6EC686A6}"/>
              </a:ext>
            </a:extLst>
          </p:cNvPr>
          <p:cNvSpPr/>
          <p:nvPr/>
        </p:nvSpPr>
        <p:spPr>
          <a:xfrm>
            <a:off x="4709650" y="159774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ECD25B-D86B-48C8-848E-57E4F10A7D3F}"/>
              </a:ext>
            </a:extLst>
          </p:cNvPr>
          <p:cNvSpPr/>
          <p:nvPr/>
        </p:nvSpPr>
        <p:spPr>
          <a:xfrm>
            <a:off x="4852793" y="160372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Page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B17D300-32AA-4723-B63D-888AC6B296EB}"/>
              </a:ext>
            </a:extLst>
          </p:cNvPr>
          <p:cNvSpPr/>
          <p:nvPr/>
        </p:nvSpPr>
        <p:spPr>
          <a:xfrm>
            <a:off x="916856" y="161003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8FCFE62-44F1-4E83-9A05-7BA494118BDA}"/>
              </a:ext>
            </a:extLst>
          </p:cNvPr>
          <p:cNvSpPr/>
          <p:nvPr/>
        </p:nvSpPr>
        <p:spPr>
          <a:xfrm>
            <a:off x="1059999" y="161601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CAMSS.com</a:t>
            </a:r>
          </a:p>
        </p:txBody>
      </p:sp>
      <p:pic>
        <p:nvPicPr>
          <p:cNvPr id="12" name="Picture 11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A824A14D-19E9-48AD-ABD1-8566D1C68A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0" y="1940675"/>
            <a:ext cx="3231473" cy="4577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28460EA-D684-4D96-9382-522083CEB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77" y="2345843"/>
            <a:ext cx="2844085" cy="3730492"/>
          </a:xfrm>
          <a:prstGeom prst="rect">
            <a:avLst/>
          </a:prstGeom>
        </p:spPr>
      </p:pic>
      <p:pic>
        <p:nvPicPr>
          <p:cNvPr id="3" name="Picture 2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92C0B3D6-0843-40F4-98AB-871D4EDC8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3" y="1938367"/>
            <a:ext cx="3231473" cy="4577919"/>
          </a:xfrm>
          <a:prstGeom prst="rect">
            <a:avLst/>
          </a:prstGeom>
        </p:spPr>
      </p:pic>
      <p:sp>
        <p:nvSpPr>
          <p:cNvPr id="19" name="Rectangle 18">
            <a:hlinkClick r:id="rId7"/>
            <a:extLst>
              <a:ext uri="{FF2B5EF4-FFF2-40B4-BE49-F238E27FC236}">
                <a16:creationId xmlns="" xmlns:a16="http://schemas.microsoft.com/office/drawing/2014/main" id="{86195A73-B6C8-4A69-8BE3-34B92FF68A87}"/>
              </a:ext>
            </a:extLst>
          </p:cNvPr>
          <p:cNvSpPr/>
          <p:nvPr/>
        </p:nvSpPr>
        <p:spPr>
          <a:xfrm>
            <a:off x="641555" y="1607573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8"/>
            <a:extLst>
              <a:ext uri="{FF2B5EF4-FFF2-40B4-BE49-F238E27FC236}">
                <a16:creationId xmlns="" xmlns:a16="http://schemas.microsoft.com/office/drawing/2014/main" id="{6330A9BD-277A-4E97-B754-D613CBB7615C}"/>
              </a:ext>
            </a:extLst>
          </p:cNvPr>
          <p:cNvSpPr/>
          <p:nvPr/>
        </p:nvSpPr>
        <p:spPr>
          <a:xfrm>
            <a:off x="4466303" y="1612489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650" y="2352461"/>
            <a:ext cx="2760560" cy="2749464"/>
          </a:xfrm>
          <a:prstGeom prst="rect">
            <a:avLst/>
          </a:prstGeom>
        </p:spPr>
      </p:pic>
      <p:pic>
        <p:nvPicPr>
          <p:cNvPr id="4" name="Picture 3">
            <a:hlinkClick r:id="rId9"/>
          </p:cNvPr>
          <p:cNvPicPr>
            <a:picLocks noChangeAspect="1"/>
          </p:cNvPicPr>
          <p:nvPr/>
        </p:nvPicPr>
        <p:blipFill rotWithShape="1">
          <a:blip r:embed="rId11"/>
          <a:srcRect b="41734"/>
          <a:stretch/>
        </p:blipFill>
        <p:spPr>
          <a:xfrm>
            <a:off x="4667402" y="4884765"/>
            <a:ext cx="2802807" cy="1206316"/>
          </a:xfrm>
          <a:prstGeom prst="rect">
            <a:avLst/>
          </a:prstGeom>
        </p:spPr>
      </p:pic>
      <p:pic>
        <p:nvPicPr>
          <p:cNvPr id="7" name="Picture 6">
            <a:hlinkClick r:id="rId8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7401" y="2360510"/>
            <a:ext cx="2807699" cy="2662903"/>
          </a:xfrm>
          <a:prstGeom prst="rect">
            <a:avLst/>
          </a:prstGeom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4066" y="5083136"/>
            <a:ext cx="2814096" cy="1007865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1746" y="2322963"/>
            <a:ext cx="2803672" cy="37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92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1076634" y="1790321"/>
            <a:ext cx="461145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our most popular shelters due to easy set up and durability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customizable to meet exact specification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Accessories available include environmental control units (ECU’s), ruggedized lighting, solar flys, and much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1076634" y="5617525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737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shelters,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https://camss.com/series/q/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Family of Quonset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1553" y="5080581"/>
            <a:ext cx="437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CAMSS20QE Folding Frame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43"/>
          <a:stretch/>
        </p:blipFill>
        <p:spPr>
          <a:xfrm>
            <a:off x="6961553" y="1616007"/>
            <a:ext cx="4459616" cy="33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14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BBB31C-18AB-42C6-82A7-4901FE549AB9}"/>
              </a:ext>
            </a:extLst>
          </p:cNvPr>
          <p:cNvSpPr txBox="1"/>
          <p:nvPr/>
        </p:nvSpPr>
        <p:spPr>
          <a:xfrm>
            <a:off x="0" y="3806654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considering CAMSS Shelters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questions, please contact us below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hlinkClick r:id="rId2"/>
            <a:extLst>
              <a:ext uri="{FF2B5EF4-FFF2-40B4-BE49-F238E27FC236}">
                <a16:creationId xmlns="" xmlns:a16="http://schemas.microsoft.com/office/drawing/2014/main" id="{9A589124-A931-4C66-83D7-EE376B7A31EC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3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Q Series Links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1482" y="4243727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2"/>
              </a:rPr>
              <a:t>CAMSS 16Q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accessory, umbrella, indoor&#10;&#10;Description automatically generated">
            <a:extLst>
              <a:ext uri="{FF2B5EF4-FFF2-40B4-BE49-F238E27FC236}">
                <a16:creationId xmlns:a16="http://schemas.microsoft.com/office/drawing/2014/main" xmlns="" id="{4E3634D6-20F6-4C7C-AD40-F4C74C7F1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51" y="4827524"/>
            <a:ext cx="3814370" cy="17503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51334" y="1488452"/>
            <a:ext cx="3470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4"/>
              </a:rPr>
              <a:t>CAMSS 20Q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1700" dirty="0" smtClean="0">
                <a:solidFill>
                  <a:schemeClr val="bg1"/>
                </a:solidFill>
              </a:rPr>
              <a:t>Small Shelter System (SSS)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44B20B5-1E53-4335-972E-BB2DC0942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43" y="2349248"/>
            <a:ext cx="3980677" cy="18523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66589" y="4121595"/>
            <a:ext cx="3470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6"/>
              </a:rPr>
              <a:t>CAMSS 30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1700" dirty="0" smtClean="0">
                <a:solidFill>
                  <a:schemeClr val="bg1"/>
                </a:solidFill>
              </a:rPr>
              <a:t>U.S. Air Force</a:t>
            </a:r>
          </a:p>
          <a:p>
            <a:pPr algn="ctr"/>
            <a:r>
              <a:rPr lang="en-US" sz="1700" dirty="0" smtClean="0">
                <a:solidFill>
                  <a:schemeClr val="bg1"/>
                </a:solidFill>
              </a:rPr>
              <a:t>Medium Shelter System (MSS)</a:t>
            </a:r>
          </a:p>
        </p:txBody>
      </p:sp>
      <p:pic>
        <p:nvPicPr>
          <p:cNvPr id="24" name="Picture 23" descr="A tent in the background&#10;&#10;Description automatically generated">
            <a:extLst>
              <a:ext uri="{FF2B5EF4-FFF2-40B4-BE49-F238E27FC236}">
                <a16:creationId xmlns="" xmlns:a16="http://schemas.microsoft.com/office/drawing/2014/main" id="{B069D542-716D-4A69-B978-D8EBA0906A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37" y="5126988"/>
            <a:ext cx="3880714" cy="1650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58" y="2104222"/>
            <a:ext cx="3522888" cy="21395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7158" y="1296051"/>
            <a:ext cx="34705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9"/>
              </a:rPr>
              <a:t>CAMSS 20QE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Rapid Deployment 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Small Shelter System (RDSSS)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083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1076634" y="5604387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5147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20QE shelter,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https://camss.com/product/camss-20qe/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BAB288-DA95-476E-A7E1-C125972D7278}"/>
              </a:ext>
            </a:extLst>
          </p:cNvPr>
          <p:cNvSpPr txBox="1"/>
          <p:nvPr/>
        </p:nvSpPr>
        <p:spPr>
          <a:xfrm>
            <a:off x="412896" y="333727"/>
            <a:ext cx="9331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CAMSS20QE Rapid Deployment 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Shelter System (RDSSS)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FF58367A-723A-44BE-862F-9A6F95F0C56C}"/>
              </a:ext>
            </a:extLst>
          </p:cNvPr>
          <p:cNvSpPr txBox="1"/>
          <p:nvPr/>
        </p:nvSpPr>
        <p:spPr>
          <a:xfrm>
            <a:off x="7112942" y="2469129"/>
            <a:ext cx="432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Part Number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CAMSS-20QET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FF58367A-723A-44BE-862F-9A6F95F0C56C}"/>
              </a:ext>
            </a:extLst>
          </p:cNvPr>
          <p:cNvSpPr txBox="1"/>
          <p:nvPr/>
        </p:nvSpPr>
        <p:spPr>
          <a:xfrm>
            <a:off x="7151501" y="3589087"/>
            <a:ext cx="424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Part Number: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CAMSS-20QEG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4" y="1735484"/>
            <a:ext cx="5541312" cy="336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70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CAMSS20QE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&amp;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176270" y="1798416"/>
            <a:ext cx="55965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maintain internal temperature of 40°F to 80°F in ambient temperature of -25°F to 125°F when supported by a 5-ton military environmental control unit.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tested to 80 mph confirmed by test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100 mph wind load per ASCE 7-16.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 demonstrate shelter performance meets a 20 psf ground snow load per ASCE 7-16.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for 50 Set-Up/Strikes and still be fully deployable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01" t="10962" r="4774" b="14619"/>
          <a:stretch/>
        </p:blipFill>
        <p:spPr>
          <a:xfrm>
            <a:off x="5879858" y="2467779"/>
            <a:ext cx="5974291" cy="22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27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1076634" y="5604387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737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shelters,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https://camss.com/series/q/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CAMSS20Q Small Shelter System (SSS)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FF58367A-723A-44BE-862F-9A6F95F0C56C}"/>
              </a:ext>
            </a:extLst>
          </p:cNvPr>
          <p:cNvSpPr txBox="1"/>
          <p:nvPr/>
        </p:nvSpPr>
        <p:spPr>
          <a:xfrm>
            <a:off x="7112942" y="2469129"/>
            <a:ext cx="432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8340-01-568-9432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4B20B5-1E53-4335-972E-BB2DC094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6" y="1981099"/>
            <a:ext cx="6561176" cy="3053134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FF58367A-723A-44BE-862F-9A6F95F0C56C}"/>
              </a:ext>
            </a:extLst>
          </p:cNvPr>
          <p:cNvSpPr txBox="1"/>
          <p:nvPr/>
        </p:nvSpPr>
        <p:spPr>
          <a:xfrm>
            <a:off x="7151501" y="3589087"/>
            <a:ext cx="424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8340-01-570-9235</a:t>
            </a:r>
          </a:p>
        </p:txBody>
      </p:sp>
    </p:spTree>
    <p:extLst>
      <p:ext uri="{BB962C8B-B14F-4D97-AF65-F5344CB8AC3E}">
        <p14:creationId xmlns:p14="http://schemas.microsoft.com/office/powerpoint/2010/main" val="4287106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CAMSS20Q Extreme Testing and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956066" y="1864543"/>
            <a:ext cx="52423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maintain internal temperatures of 40°F to 80°F in ambient temperature of -25°F to 125°F when supported by a 5-ton military environmental control 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load capability per S.S.S. ORD</a:t>
            </a: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 demonstrate shelter performance will meet a 100 mph wind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10-2-175 Tents and Shelters snow load test of </a:t>
            </a:r>
            <a:r>
              <a:rPr lang="en-US" sz="1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type shelter in shorter length</a:t>
            </a: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21175A4-D2D8-423F-8910-59C74CAC7267}"/>
              </a:ext>
            </a:extLst>
          </p:cNvPr>
          <p:cNvSpPr/>
          <p:nvPr/>
        </p:nvSpPr>
        <p:spPr>
          <a:xfrm>
            <a:off x="8806720" y="4770377"/>
            <a:ext cx="2553041" cy="89965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5A0632A-EBBF-4E98-AE12-81EA2B7CA940}"/>
              </a:ext>
            </a:extLst>
          </p:cNvPr>
          <p:cNvGrpSpPr/>
          <p:nvPr/>
        </p:nvGrpSpPr>
        <p:grpSpPr>
          <a:xfrm>
            <a:off x="6818486" y="1968909"/>
            <a:ext cx="4803472" cy="3222524"/>
            <a:chOff x="6818486" y="1968909"/>
            <a:chExt cx="4803472" cy="3222524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8F7EC56-643A-4358-9D22-623456EA9A3D}"/>
                </a:ext>
              </a:extLst>
            </p:cNvPr>
            <p:cNvSpPr/>
            <p:nvPr/>
          </p:nvSpPr>
          <p:spPr>
            <a:xfrm>
              <a:off x="6818486" y="1968909"/>
              <a:ext cx="4803472" cy="32225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CEAF6B1B-A881-49EA-9E41-B8F7BC698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717" y="2035575"/>
              <a:ext cx="4639156" cy="3092771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8872DE5-EAD5-45DC-8843-B764EF8FF24A}"/>
              </a:ext>
            </a:extLst>
          </p:cNvPr>
          <p:cNvSpPr/>
          <p:nvPr/>
        </p:nvSpPr>
        <p:spPr>
          <a:xfrm>
            <a:off x="9387098" y="5241653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testing</a:t>
            </a:r>
          </a:p>
        </p:txBody>
      </p:sp>
    </p:spTree>
    <p:extLst>
      <p:ext uri="{BB962C8B-B14F-4D97-AF65-F5344CB8AC3E}">
        <p14:creationId xmlns:p14="http://schemas.microsoft.com/office/powerpoint/2010/main" val="23238327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CAMSS20Q Extreme Testing and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424410" y="1644205"/>
            <a:ext cx="53248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will meet a 20 </a:t>
            </a:r>
            <a:r>
              <a:rPr lang="en-US" sz="1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psf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ground snow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  10-2-175 Tents and Shelters blowing rain test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  10-2-175 Tents and Shelters blackout test at a minimum distance of 100 meters with the naked eye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  10-2-175 Tents and Shelters blackout test at a minimum distance of 300 meters with night vision goggles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20 Set-up/Strikes cycles of durability testing per U.S. government 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3126" y="5208115"/>
            <a:ext cx="57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CAMSS20Q snow load testing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558" y="1831492"/>
            <a:ext cx="5707574" cy="32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94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1076634" y="5604387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737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shelters,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https://camss.com/series/q/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BAB288-DA95-476E-A7E1-C125972D7278}"/>
              </a:ext>
            </a:extLst>
          </p:cNvPr>
          <p:cNvSpPr txBox="1"/>
          <p:nvPr/>
        </p:nvSpPr>
        <p:spPr>
          <a:xfrm>
            <a:off x="286439" y="569626"/>
            <a:ext cx="957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 Medium Shelter System – U.S. Air Force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tent in the background&#10;&#10;Description automatically generated">
            <a:extLst>
              <a:ext uri="{FF2B5EF4-FFF2-40B4-BE49-F238E27FC236}">
                <a16:creationId xmlns="" xmlns:a16="http://schemas.microsoft.com/office/drawing/2014/main" id="{B069D542-716D-4A69-B978-D8EBA0906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4" y="2117637"/>
            <a:ext cx="6265259" cy="2664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F58367A-723A-44BE-862F-9A6F95F0C56C}"/>
              </a:ext>
            </a:extLst>
          </p:cNvPr>
          <p:cNvSpPr txBox="1"/>
          <p:nvPr/>
        </p:nvSpPr>
        <p:spPr>
          <a:xfrm>
            <a:off x="7171982" y="3550216"/>
            <a:ext cx="412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5419-01-465-3023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F58367A-723A-44BE-862F-9A6F95F0C56C}"/>
              </a:ext>
            </a:extLst>
          </p:cNvPr>
          <p:cNvSpPr txBox="1"/>
          <p:nvPr/>
        </p:nvSpPr>
        <p:spPr>
          <a:xfrm>
            <a:off x="7171982" y="2454613"/>
            <a:ext cx="412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Tan: 5419-01-465-3019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0062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10943</TotalTime>
  <Words>761</Words>
  <Application>Microsoft Office PowerPoint</Application>
  <PresentationFormat>Widescreen</PresentationFormat>
  <Paragraphs>111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Ryan Phillips</cp:lastModifiedBy>
  <cp:revision>162</cp:revision>
  <cp:lastPrinted>2019-05-31T22:39:55Z</cp:lastPrinted>
  <dcterms:created xsi:type="dcterms:W3CDTF">2019-05-08T19:24:50Z</dcterms:created>
  <dcterms:modified xsi:type="dcterms:W3CDTF">2019-08-13T16:33:27Z</dcterms:modified>
</cp:coreProperties>
</file>